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Bebas Neue Cyrillic" charset="1" panose="02000506000000020004"/>
      <p:regular r:id="rId43"/>
    </p:embeddedFont>
    <p:embeddedFont>
      <p:font typeface="Codec Pro" charset="1" panose="00000500000000000000"/>
      <p:regular r:id="rId44"/>
    </p:embeddedFont>
    <p:embeddedFont>
      <p:font typeface="Open Sans Bold" charset="1" panose="00000000000000000000"/>
      <p:regular r:id="rId46"/>
    </p:embeddedFont>
    <p:embeddedFont>
      <p:font typeface="Codec Pro Bold" charset="1" panose="00000600000000000000"/>
      <p:regular r:id="rId49"/>
    </p:embeddedFont>
    <p:embeddedFont>
      <p:font typeface="Open Sans" charset="1" panose="000000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notesMasters/notesMaster1.xml" Type="http://schemas.openxmlformats.org/officeDocument/2006/relationships/notesMaster"/><Relationship Id="rId41" Target="theme/theme2.xml" Type="http://schemas.openxmlformats.org/officeDocument/2006/relationships/theme"/><Relationship Id="rId42" Target="notesSlides/notesSlide1.xml" Type="http://schemas.openxmlformats.org/officeDocument/2006/relationships/notesSlide"/><Relationship Id="rId43" Target="fonts/font43.fntdata" Type="http://schemas.openxmlformats.org/officeDocument/2006/relationships/font"/><Relationship Id="rId44" Target="fonts/font44.fntdata" Type="http://schemas.openxmlformats.org/officeDocument/2006/relationships/font"/><Relationship Id="rId45" Target="notesSlides/notesSlide2.xml" Type="http://schemas.openxmlformats.org/officeDocument/2006/relationships/notesSlide"/><Relationship Id="rId46" Target="fonts/font46.fntdata" Type="http://schemas.openxmlformats.org/officeDocument/2006/relationships/font"/><Relationship Id="rId47" Target="notesSlides/notesSlide3.xml" Type="http://schemas.openxmlformats.org/officeDocument/2006/relationships/notesSlide"/><Relationship Id="rId48" Target="notesSlides/notesSlide4.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notesSlides/notesSlide5.xml" Type="http://schemas.openxmlformats.org/officeDocument/2006/relationships/notesSlide"/><Relationship Id="rId52" Target="notesSlides/notesSlide6.xml" Type="http://schemas.openxmlformats.org/officeDocument/2006/relationships/notesSlide"/><Relationship Id="rId53" Target="notesSlides/notesSlide7.xml" Type="http://schemas.openxmlformats.org/officeDocument/2006/relationships/notesSlide"/><Relationship Id="rId54" Target="notesSlides/notesSlide8.xml" Type="http://schemas.openxmlformats.org/officeDocument/2006/relationships/notesSlide"/><Relationship Id="rId55" Target="notesSlides/notesSlide9.xml" Type="http://schemas.openxmlformats.org/officeDocument/2006/relationships/notesSlide"/><Relationship Id="rId56" Target="notesSlides/notesSlide10.xml" Type="http://schemas.openxmlformats.org/officeDocument/2006/relationships/notesSlide"/><Relationship Id="rId57" Target="notesSlides/notesSlide11.xml" Type="http://schemas.openxmlformats.org/officeDocument/2006/relationships/notesSlide"/><Relationship Id="rId58" Target="notesSlides/notesSlide12.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a:t>
            </a:r>
          </a:p>
          <a:p>
            <a:r>
              <a:rPr lang="en-US"/>
              <a:t>Today we will analyse knowledge extraction with open source LLMS and show you our platform called "KNEON".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project will focus on assessing performance regarding models quality.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project or use case focus is Question answering on textual sources.</a:t>
            </a:r>
          </a:p>
          <a:p>
            <a:r>
              <a:rPr lang="en-US"/>
              <a:t>Our practical  task will be the optimisation of available open-source LLMs + evaluation of results with appropriate metrics​</a:t>
            </a:r>
          </a:p>
          <a:p>
            <a:r>
              <a:rPr lang="en-US"/>
              <a:t/>
            </a:r>
          </a:p>
          <a:p>
            <a:r>
              <a:rPr lang="en-US"/>
              <a:t>We are going to use 3 quad datasets, 5 bert family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Truncation is the process of shortening sequences of text to fit within the model's maximum input size. This is necessary because these models have a fixed limit on the number of tokens they can process at once.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agenda for today follows the CRISP-DM structure...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start with the Business Understanding.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E.ON is of Europe's largest operators of energy networks, infrastructure, and customer solutions.</a:t>
            </a:r>
          </a:p>
          <a:p>
            <a:r>
              <a:rPr lang="en-US"/>
              <a:t/>
            </a:r>
          </a:p>
          <a:p>
            <a:r>
              <a:rPr lang="en-US"/>
              <a:t>It has 74 thousand employees, 47million customers across more than 15 countries. </a:t>
            </a:r>
          </a:p>
          <a:p>
            <a:r>
              <a:rPr lang="en-US"/>
              <a:t/>
            </a:r>
          </a:p>
          <a:p>
            <a:r>
              <a:rPr lang="en-US"/>
              <a:t>40% of its customers are served via digital platforms, they have 14million smart energy meter instalations, and digitalization is a key priority for EO.N's growth strategy.</a:t>
            </a:r>
          </a:p>
          <a:p>
            <a:r>
              <a:rPr lang="en-US"/>
              <a:t/>
            </a:r>
          </a:p>
          <a:p>
            <a:r>
              <a:rPr lang="en-US"/>
              <a:t>So we can consider EON a large and digitalized company.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a large and digitalized company they have an overwhelming influx of digital textual data from both customer interactions and internal sources.</a:t>
            </a:r>
          </a:p>
          <a:p>
            <a:r>
              <a:rPr lang="en-US"/>
              <a:t>The question it poses is "how to deal with these challenge?"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deal with this challenge, companies are currently using LLM commercial solutions for Knowledge Extraction tasks.</a:t>
            </a:r>
          </a:p>
          <a:p>
            <a:r>
              <a:rPr lang="en-US"/>
              <a:t/>
            </a:r>
          </a:p>
          <a:p>
            <a:r>
              <a:rPr lang="en-US"/>
              <a:t>There are different providers for these services (such as OpenAI, Microsoft, Amazon, Google, and others). Each one of them offers a different set of models. And some well-known companies are already using these services, such as E.ON using the Microsoft Azure solution.</a:t>
            </a:r>
          </a:p>
          <a:p>
            <a:r>
              <a:rPr lang="en-US"/>
              <a:t/>
            </a:r>
          </a:p>
          <a:p>
            <a:r>
              <a:rPr lang="en-US"/>
              <a:t>The main use cases here are:</a:t>
            </a:r>
          </a:p>
          <a:p>
            <a:r>
              <a:rPr lang="en-US"/>
              <a:t>1) creation of smart internal chatbots for Q&amp;A on internal data; </a:t>
            </a:r>
          </a:p>
          <a:p>
            <a:r>
              <a:rPr lang="en-US"/>
              <a:t>2) sentiment Analysis on customer feedback</a:t>
            </a:r>
          </a:p>
          <a:p>
            <a:r>
              <a:rPr lang="en-US"/>
              <a:t>3) Enhancing products/services by leveraging LLM’s</a:t>
            </a:r>
          </a:p>
          <a:p>
            <a:r>
              <a:rPr lang="en-US"/>
              <a:t/>
            </a:r>
          </a:p>
          <a:p>
            <a:r>
              <a:rPr lang="en-US"/>
              <a:t/>
            </a:r>
          </a:p>
          <a:p>
            <a:r>
              <a:rPr lang="en-US"/>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problem is that E.ON is currently facing critical challenges regarding its commercial solution.</a:t>
            </a:r>
          </a:p>
          <a:p>
            <a:r>
              <a:rPr lang="en-US"/>
              <a:t/>
            </a:r>
          </a:p>
          <a:p>
            <a:r>
              <a:rPr lang="en-US"/>
              <a:t>So, E.ON has a set of requirements, and commercial solutions are not fulfilling some of those aspects like cost-effectiveness, user experience performance, and customisation.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actually projected the monthly costs for EON using Microsoft Azure LLM services based on employee usage rates, and using these assumptions, we estimate that the costs can rise up to 200 thousand euros per month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could be a good opportunity for leveraging open source LLM's as an alternative to commercial offerings.</a:t>
            </a:r>
          </a:p>
          <a:p>
            <a:r>
              <a:rPr lang="en-US"/>
              <a:t>We believe open-source solutions can fulfill all requirement, but only if some resources are in place inside E.ON (which mainly consists of having significant technical expertise in domains like security, integration, finetuning, etc).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2.png" Type="http://schemas.openxmlformats.org/officeDocument/2006/relationships/image"/><Relationship Id="rId2" Target="../notesSlides/notesSlide10.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13" Target="../media/image26.png" Type="http://schemas.openxmlformats.org/officeDocument/2006/relationships/image"/><Relationship Id="rId14" Target="../media/image27.png" Type="http://schemas.openxmlformats.org/officeDocument/2006/relationships/image"/><Relationship Id="rId15" Target="../media/image28.png" Type="http://schemas.openxmlformats.org/officeDocument/2006/relationships/image"/><Relationship Id="rId16" Target="../media/image29.png" Type="http://schemas.openxmlformats.org/officeDocument/2006/relationships/image"/><Relationship Id="rId17" Target="../media/image30.png" Type="http://schemas.openxmlformats.org/officeDocument/2006/relationships/image"/><Relationship Id="rId18" Target="../media/image31.png" Type="http://schemas.openxmlformats.org/officeDocument/2006/relationships/image"/><Relationship Id="rId19" Target="../media/image32.png" Type="http://schemas.openxmlformats.org/officeDocument/2006/relationships/image"/><Relationship Id="rId2" Target="../notesSlides/notesSlide6.xml" Type="http://schemas.openxmlformats.org/officeDocument/2006/relationships/notesSlide"/><Relationship Id="rId20" Target="../media/image33.png" Type="http://schemas.openxmlformats.org/officeDocument/2006/relationships/image"/><Relationship Id="rId21" Target="../media/image2.png" Type="http://schemas.openxmlformats.org/officeDocument/2006/relationships/image"/><Relationship Id="rId22" Target="../media/image34.png" Type="http://schemas.openxmlformats.org/officeDocument/2006/relationships/image"/><Relationship Id="rId23" Target="../media/image35.png" Type="http://schemas.openxmlformats.org/officeDocument/2006/relationships/image"/><Relationship Id="rId24" Target="../media/image36.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2" Target="../notesSlides/notesSlide8.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2.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11" Target="../media/image2.png" Type="http://schemas.openxmlformats.org/officeDocument/2006/relationships/image"/><Relationship Id="rId2" Target="../notesSlides/notesSlide9.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4"/>
            <a:stretch>
              <a:fillRect l="0" t="0" r="0" b="0"/>
            </a:stretch>
          </a:blipFill>
        </p:spPr>
      </p:sp>
      <p:sp>
        <p:nvSpPr>
          <p:cNvPr name="TextBox 4" id="4"/>
          <p:cNvSpPr txBox="true"/>
          <p:nvPr/>
        </p:nvSpPr>
        <p:spPr>
          <a:xfrm rot="0">
            <a:off x="1028700" y="2647055"/>
            <a:ext cx="16230600" cy="3640356"/>
          </a:xfrm>
          <a:prstGeom prst="rect">
            <a:avLst/>
          </a:prstGeom>
        </p:spPr>
        <p:txBody>
          <a:bodyPr anchor="t" rtlCol="false" tIns="0" lIns="0" bIns="0" rIns="0">
            <a:spAutoFit/>
          </a:bodyPr>
          <a:lstStyle/>
          <a:p>
            <a:pPr algn="l">
              <a:lnSpc>
                <a:spcPts val="14600"/>
              </a:lnSpc>
            </a:pPr>
            <a:r>
              <a:rPr lang="en-US" sz="10428">
                <a:solidFill>
                  <a:srgbClr val="FFFFFF"/>
                </a:solidFill>
                <a:latin typeface="Bebas Neue Cyrillic"/>
                <a:ea typeface="Bebas Neue Cyrillic"/>
                <a:cs typeface="Bebas Neue Cyrillic"/>
                <a:sym typeface="Bebas Neue Cyrillic"/>
              </a:rPr>
              <a:t>Knowledge Extraction with </a:t>
            </a:r>
          </a:p>
          <a:p>
            <a:pPr algn="l">
              <a:lnSpc>
                <a:spcPts val="14600"/>
              </a:lnSpc>
              <a:spcBef>
                <a:spcPct val="0"/>
              </a:spcBef>
            </a:pPr>
            <a:r>
              <a:rPr lang="en-US" sz="10428">
                <a:solidFill>
                  <a:srgbClr val="FFFFFF"/>
                </a:solidFill>
                <a:latin typeface="Bebas Neue Cyrillic"/>
                <a:ea typeface="Bebas Neue Cyrillic"/>
                <a:cs typeface="Bebas Neue Cyrillic"/>
                <a:sym typeface="Bebas Neue Cyrillic"/>
              </a:rPr>
              <a:t>open-source LLMs | KNEON</a:t>
            </a:r>
          </a:p>
        </p:txBody>
      </p:sp>
      <p:sp>
        <p:nvSpPr>
          <p:cNvPr name="TextBox 5" id="5"/>
          <p:cNvSpPr txBox="true"/>
          <p:nvPr/>
        </p:nvSpPr>
        <p:spPr>
          <a:xfrm rot="0">
            <a:off x="1028700" y="6135011"/>
            <a:ext cx="13680424" cy="1295385"/>
          </a:xfrm>
          <a:prstGeom prst="rect">
            <a:avLst/>
          </a:prstGeom>
        </p:spPr>
        <p:txBody>
          <a:bodyPr anchor="t" rtlCol="false" tIns="0" lIns="0" bIns="0" rIns="0">
            <a:spAutoFit/>
          </a:bodyPr>
          <a:lstStyle/>
          <a:p>
            <a:pPr algn="l">
              <a:lnSpc>
                <a:spcPts val="10500"/>
              </a:lnSpc>
              <a:spcBef>
                <a:spcPct val="0"/>
              </a:spcBef>
            </a:pPr>
            <a:r>
              <a:rPr lang="en-US" sz="7500">
                <a:solidFill>
                  <a:srgbClr val="0CC2E6"/>
                </a:solidFill>
                <a:latin typeface="Bebas Neue Cyrillic"/>
                <a:ea typeface="Bebas Neue Cyrillic"/>
                <a:cs typeface="Bebas Neue Cyrillic"/>
                <a:sym typeface="Bebas Neue Cyrillic"/>
              </a:rPr>
              <a:t>final presentation</a:t>
            </a:r>
          </a:p>
        </p:txBody>
      </p:sp>
      <p:sp>
        <p:nvSpPr>
          <p:cNvPr name="TextBox 6" id="6"/>
          <p:cNvSpPr txBox="true"/>
          <p:nvPr/>
        </p:nvSpPr>
        <p:spPr>
          <a:xfrm rot="0">
            <a:off x="13816236" y="8166100"/>
            <a:ext cx="3442777" cy="1092200"/>
          </a:xfrm>
          <a:prstGeom prst="rect">
            <a:avLst/>
          </a:prstGeom>
        </p:spPr>
        <p:txBody>
          <a:bodyPr anchor="t" rtlCol="false" tIns="0" lIns="0" bIns="0" rIns="0">
            <a:spAutoFit/>
          </a:bodyPr>
          <a:lstStyle/>
          <a:p>
            <a:pPr algn="l">
              <a:lnSpc>
                <a:spcPts val="2800"/>
              </a:lnSpc>
            </a:pPr>
            <a:r>
              <a:rPr lang="en-US" sz="2000">
                <a:solidFill>
                  <a:srgbClr val="FFFFFF"/>
                </a:solidFill>
                <a:latin typeface="Codec Pro"/>
                <a:ea typeface="Codec Pro"/>
                <a:cs typeface="Codec Pro"/>
                <a:sym typeface="Codec Pro"/>
              </a:rPr>
              <a:t>Francisco Monteiro | 03771311</a:t>
            </a:r>
          </a:p>
          <a:p>
            <a:pPr algn="l">
              <a:lnSpc>
                <a:spcPts val="2800"/>
              </a:lnSpc>
            </a:pPr>
            <a:r>
              <a:rPr lang="en-US" sz="2000">
                <a:solidFill>
                  <a:srgbClr val="FFFFFF"/>
                </a:solidFill>
                <a:latin typeface="Codec Pro"/>
                <a:ea typeface="Codec Pro"/>
                <a:cs typeface="Codec Pro"/>
                <a:sym typeface="Codec Pro"/>
              </a:rPr>
              <a:t>Ismet Buyar | 03701344</a:t>
            </a:r>
          </a:p>
          <a:p>
            <a:pPr algn="l">
              <a:lnSpc>
                <a:spcPts val="2800"/>
              </a:lnSpc>
              <a:spcBef>
                <a:spcPct val="0"/>
              </a:spcBef>
            </a:pPr>
            <a:r>
              <a:rPr lang="en-US" sz="2000">
                <a:solidFill>
                  <a:srgbClr val="FFFFFF"/>
                </a:solidFill>
                <a:latin typeface="Codec Pro"/>
                <a:ea typeface="Codec Pro"/>
                <a:cs typeface="Codec Pro"/>
                <a:sym typeface="Codec Pro"/>
              </a:rPr>
              <a:t>Phillip Hauck | 03662213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AutoShape 2" id="2"/>
          <p:cNvSpPr/>
          <p:nvPr/>
        </p:nvSpPr>
        <p:spPr>
          <a:xfrm flipH="true">
            <a:off x="4917711" y="2423981"/>
            <a:ext cx="0" cy="7143115"/>
          </a:xfrm>
          <a:prstGeom prst="line">
            <a:avLst/>
          </a:prstGeom>
          <a:ln cap="flat" w="38100">
            <a:solidFill>
              <a:srgbClr val="FFFFFF"/>
            </a:solidFill>
            <a:prstDash val="solid"/>
            <a:headEnd type="none" len="sm" w="sm"/>
            <a:tailEnd type="none" len="sm" w="sm"/>
          </a:ln>
        </p:spPr>
      </p:sp>
      <p:sp>
        <p:nvSpPr>
          <p:cNvPr name="AutoShape 3" id="3"/>
          <p:cNvSpPr/>
          <p:nvPr/>
        </p:nvSpPr>
        <p:spPr>
          <a:xfrm>
            <a:off x="7473259" y="2423981"/>
            <a:ext cx="0" cy="7143115"/>
          </a:xfrm>
          <a:prstGeom prst="line">
            <a:avLst/>
          </a:prstGeom>
          <a:ln cap="flat" w="38100">
            <a:solidFill>
              <a:srgbClr val="FFFFFF"/>
            </a:solidFill>
            <a:prstDash val="solid"/>
            <a:headEnd type="none" len="sm" w="sm"/>
            <a:tailEnd type="none" len="sm" w="sm"/>
          </a:ln>
        </p:spPr>
      </p:sp>
      <p:sp>
        <p:nvSpPr>
          <p:cNvPr name="AutoShape 4" id="4"/>
          <p:cNvSpPr/>
          <p:nvPr/>
        </p:nvSpPr>
        <p:spPr>
          <a:xfrm>
            <a:off x="10365768" y="2457001"/>
            <a:ext cx="0" cy="782320"/>
          </a:xfrm>
          <a:prstGeom prst="line">
            <a:avLst/>
          </a:prstGeom>
          <a:ln cap="flat" w="38100">
            <a:solidFill>
              <a:srgbClr val="FFFFFF"/>
            </a:solidFill>
            <a:prstDash val="solid"/>
            <a:headEnd type="none" len="sm" w="sm"/>
            <a:tailEnd type="none" len="sm" w="sm"/>
          </a:ln>
        </p:spPr>
      </p:sp>
      <p:sp>
        <p:nvSpPr>
          <p:cNvPr name="AutoShape 5" id="5"/>
          <p:cNvSpPr/>
          <p:nvPr/>
        </p:nvSpPr>
        <p:spPr>
          <a:xfrm flipH="true">
            <a:off x="1028700" y="3398031"/>
            <a:ext cx="1623060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869656" y="3696521"/>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511484" y="3696521"/>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511484" y="4657148"/>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062528" y="4601342"/>
            <a:ext cx="81472" cy="298982"/>
          </a:xfrm>
          <a:custGeom>
            <a:avLst/>
            <a:gdLst/>
            <a:ahLst/>
            <a:cxnLst/>
            <a:rect r="r" b="b" t="t" l="l"/>
            <a:pathLst>
              <a:path h="298982" w="81472">
                <a:moveTo>
                  <a:pt x="0" y="0"/>
                </a:moveTo>
                <a:lnTo>
                  <a:pt x="81472" y="0"/>
                </a:lnTo>
                <a:lnTo>
                  <a:pt x="81472" y="298982"/>
                </a:lnTo>
                <a:lnTo>
                  <a:pt x="0" y="298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9062528" y="3616011"/>
            <a:ext cx="81472" cy="298982"/>
          </a:xfrm>
          <a:custGeom>
            <a:avLst/>
            <a:gdLst/>
            <a:ahLst/>
            <a:cxnLst/>
            <a:rect r="r" b="b" t="t" l="l"/>
            <a:pathLst>
              <a:path h="298982" w="81472">
                <a:moveTo>
                  <a:pt x="0" y="0"/>
                </a:moveTo>
                <a:lnTo>
                  <a:pt x="81472" y="0"/>
                </a:lnTo>
                <a:lnTo>
                  <a:pt x="81472" y="298981"/>
                </a:lnTo>
                <a:lnTo>
                  <a:pt x="0" y="29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511484" y="5541856"/>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511484" y="6610907"/>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511484" y="7733890"/>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062528" y="5419725"/>
            <a:ext cx="81472" cy="298982"/>
          </a:xfrm>
          <a:custGeom>
            <a:avLst/>
            <a:gdLst/>
            <a:ahLst/>
            <a:cxnLst/>
            <a:rect r="r" b="b" t="t" l="l"/>
            <a:pathLst>
              <a:path h="298982" w="81472">
                <a:moveTo>
                  <a:pt x="0" y="0"/>
                </a:moveTo>
                <a:lnTo>
                  <a:pt x="81472" y="0"/>
                </a:lnTo>
                <a:lnTo>
                  <a:pt x="81472" y="298982"/>
                </a:lnTo>
                <a:lnTo>
                  <a:pt x="0" y="298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9062528" y="6488777"/>
            <a:ext cx="81472" cy="298982"/>
          </a:xfrm>
          <a:custGeom>
            <a:avLst/>
            <a:gdLst/>
            <a:ahLst/>
            <a:cxnLst/>
            <a:rect r="r" b="b" t="t" l="l"/>
            <a:pathLst>
              <a:path h="298982" w="81472">
                <a:moveTo>
                  <a:pt x="0" y="0"/>
                </a:moveTo>
                <a:lnTo>
                  <a:pt x="81472" y="0"/>
                </a:lnTo>
                <a:lnTo>
                  <a:pt x="81472" y="298981"/>
                </a:lnTo>
                <a:lnTo>
                  <a:pt x="0" y="29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9062528" y="7678085"/>
            <a:ext cx="81472" cy="298982"/>
          </a:xfrm>
          <a:custGeom>
            <a:avLst/>
            <a:gdLst/>
            <a:ahLst/>
            <a:cxnLst/>
            <a:rect r="r" b="b" t="t" l="l"/>
            <a:pathLst>
              <a:path h="298982" w="81472">
                <a:moveTo>
                  <a:pt x="0" y="0"/>
                </a:moveTo>
                <a:lnTo>
                  <a:pt x="81472" y="0"/>
                </a:lnTo>
                <a:lnTo>
                  <a:pt x="81472" y="298981"/>
                </a:lnTo>
                <a:lnTo>
                  <a:pt x="0" y="29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5869656" y="4614135"/>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5856529" y="6610907"/>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8511484" y="8826754"/>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9062528" y="8770949"/>
            <a:ext cx="81472" cy="298982"/>
          </a:xfrm>
          <a:custGeom>
            <a:avLst/>
            <a:gdLst/>
            <a:ahLst/>
            <a:cxnLst/>
            <a:rect r="r" b="b" t="t" l="l"/>
            <a:pathLst>
              <a:path h="298982" w="81472">
                <a:moveTo>
                  <a:pt x="0" y="0"/>
                </a:moveTo>
                <a:lnTo>
                  <a:pt x="81472" y="0"/>
                </a:lnTo>
                <a:lnTo>
                  <a:pt x="81472" y="298981"/>
                </a:lnTo>
                <a:lnTo>
                  <a:pt x="0" y="29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5869656" y="5510062"/>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5869656" y="7702097"/>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5869656" y="8798179"/>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9787960" y="3798081"/>
            <a:ext cx="772966" cy="233822"/>
          </a:xfrm>
          <a:custGeom>
            <a:avLst/>
            <a:gdLst/>
            <a:ahLst/>
            <a:cxnLst/>
            <a:rect r="r" b="b" t="t" l="l"/>
            <a:pathLst>
              <a:path h="233822" w="772966">
                <a:moveTo>
                  <a:pt x="0" y="0"/>
                </a:moveTo>
                <a:lnTo>
                  <a:pt x="772966" y="0"/>
                </a:lnTo>
                <a:lnTo>
                  <a:pt x="772966" y="233822"/>
                </a:lnTo>
                <a:lnTo>
                  <a:pt x="0" y="2338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true" rot="0">
            <a:off x="9787960" y="4708621"/>
            <a:ext cx="772966" cy="233822"/>
          </a:xfrm>
          <a:custGeom>
            <a:avLst/>
            <a:gdLst/>
            <a:ahLst/>
            <a:cxnLst/>
            <a:rect r="r" b="b" t="t" l="l"/>
            <a:pathLst>
              <a:path h="233822" w="772966">
                <a:moveTo>
                  <a:pt x="0" y="233822"/>
                </a:moveTo>
                <a:lnTo>
                  <a:pt x="772966" y="233822"/>
                </a:lnTo>
                <a:lnTo>
                  <a:pt x="772966" y="0"/>
                </a:lnTo>
                <a:lnTo>
                  <a:pt x="0" y="0"/>
                </a:lnTo>
                <a:lnTo>
                  <a:pt x="0" y="23382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9787960" y="5618718"/>
            <a:ext cx="772966" cy="233822"/>
          </a:xfrm>
          <a:custGeom>
            <a:avLst/>
            <a:gdLst/>
            <a:ahLst/>
            <a:cxnLst/>
            <a:rect r="r" b="b" t="t" l="l"/>
            <a:pathLst>
              <a:path h="233822" w="772966">
                <a:moveTo>
                  <a:pt x="0" y="0"/>
                </a:moveTo>
                <a:lnTo>
                  <a:pt x="772966" y="0"/>
                </a:lnTo>
                <a:lnTo>
                  <a:pt x="772966" y="233822"/>
                </a:lnTo>
                <a:lnTo>
                  <a:pt x="0" y="2338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true" rot="0">
            <a:off x="9787960" y="6737172"/>
            <a:ext cx="772966" cy="233822"/>
          </a:xfrm>
          <a:custGeom>
            <a:avLst/>
            <a:gdLst/>
            <a:ahLst/>
            <a:cxnLst/>
            <a:rect r="r" b="b" t="t" l="l"/>
            <a:pathLst>
              <a:path h="233822" w="772966">
                <a:moveTo>
                  <a:pt x="0" y="233822"/>
                </a:moveTo>
                <a:lnTo>
                  <a:pt x="772966" y="233822"/>
                </a:lnTo>
                <a:lnTo>
                  <a:pt x="772966" y="0"/>
                </a:lnTo>
                <a:lnTo>
                  <a:pt x="0" y="0"/>
                </a:lnTo>
                <a:lnTo>
                  <a:pt x="0" y="23382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0">
            <a:off x="9787960" y="8953019"/>
            <a:ext cx="772966" cy="233822"/>
          </a:xfrm>
          <a:custGeom>
            <a:avLst/>
            <a:gdLst/>
            <a:ahLst/>
            <a:cxnLst/>
            <a:rect r="r" b="b" t="t" l="l"/>
            <a:pathLst>
              <a:path h="233822" w="772966">
                <a:moveTo>
                  <a:pt x="0" y="0"/>
                </a:moveTo>
                <a:lnTo>
                  <a:pt x="772966" y="0"/>
                </a:lnTo>
                <a:lnTo>
                  <a:pt x="772966" y="233823"/>
                </a:lnTo>
                <a:lnTo>
                  <a:pt x="0" y="2338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9" id="29"/>
          <p:cNvSpPr txBox="true"/>
          <p:nvPr/>
        </p:nvSpPr>
        <p:spPr>
          <a:xfrm rot="0">
            <a:off x="1028700" y="3657786"/>
            <a:ext cx="3745707" cy="5909310"/>
          </a:xfrm>
          <a:prstGeom prst="rect">
            <a:avLst/>
          </a:prstGeom>
        </p:spPr>
        <p:txBody>
          <a:bodyPr anchor="t" rtlCol="false" tIns="0" lIns="0" bIns="0" rIns="0">
            <a:spAutoFit/>
          </a:bodyPr>
          <a:lstStyle/>
          <a:p>
            <a:pPr algn="l">
              <a:lnSpc>
                <a:spcPts val="3640"/>
              </a:lnSpc>
            </a:pPr>
            <a:r>
              <a:rPr lang="en-US" sz="2600">
                <a:solidFill>
                  <a:srgbClr val="FFFFFF"/>
                </a:solidFill>
                <a:latin typeface="Codec Pro"/>
                <a:ea typeface="Codec Pro"/>
                <a:cs typeface="Codec Pro"/>
                <a:sym typeface="Codec Pro"/>
              </a:rPr>
              <a:t>Data privacy &amp; security</a:t>
            </a:r>
          </a:p>
          <a:p>
            <a:pPr algn="l">
              <a:lnSpc>
                <a:spcPts val="3640"/>
              </a:lnSpc>
            </a:pPr>
          </a:p>
          <a:p>
            <a:pPr algn="l">
              <a:lnSpc>
                <a:spcPts val="3640"/>
              </a:lnSpc>
            </a:pPr>
            <a:r>
              <a:rPr lang="en-US" sz="2600">
                <a:solidFill>
                  <a:srgbClr val="FFFFFF"/>
                </a:solidFill>
                <a:latin typeface="Codec Pro"/>
                <a:ea typeface="Codec Pro"/>
                <a:cs typeface="Codec Pro"/>
                <a:sym typeface="Codec Pro"/>
              </a:rPr>
              <a:t>Ease of Integration</a:t>
            </a:r>
          </a:p>
          <a:p>
            <a:pPr algn="l">
              <a:lnSpc>
                <a:spcPts val="3640"/>
              </a:lnSpc>
            </a:pPr>
          </a:p>
          <a:p>
            <a:pPr algn="l">
              <a:lnSpc>
                <a:spcPts val="3640"/>
              </a:lnSpc>
            </a:pPr>
            <a:r>
              <a:rPr lang="en-US" sz="2600">
                <a:solidFill>
                  <a:srgbClr val="FFFFFF"/>
                </a:solidFill>
                <a:latin typeface="Codec Pro"/>
                <a:ea typeface="Codec Pro"/>
                <a:cs typeface="Codec Pro"/>
                <a:sym typeface="Codec Pro"/>
              </a:rPr>
              <a:t>Cost-effectiveness</a:t>
            </a:r>
          </a:p>
          <a:p>
            <a:pPr algn="l">
              <a:lnSpc>
                <a:spcPts val="3640"/>
              </a:lnSpc>
            </a:pPr>
          </a:p>
          <a:p>
            <a:pPr algn="l">
              <a:lnSpc>
                <a:spcPts val="3640"/>
              </a:lnSpc>
            </a:pPr>
            <a:r>
              <a:rPr lang="en-US" sz="2600">
                <a:solidFill>
                  <a:srgbClr val="FFFFFF"/>
                </a:solidFill>
                <a:latin typeface="Codec Pro"/>
                <a:ea typeface="Codec Pro"/>
                <a:cs typeface="Codec Pro"/>
                <a:sym typeface="Codec Pro"/>
              </a:rPr>
              <a:t>Performance</a:t>
            </a:r>
          </a:p>
          <a:p>
            <a:pPr algn="l">
              <a:lnSpc>
                <a:spcPts val="2240"/>
              </a:lnSpc>
            </a:pPr>
            <a:r>
              <a:rPr lang="en-US" sz="1600">
                <a:solidFill>
                  <a:srgbClr val="FFFFFF"/>
                </a:solidFill>
                <a:latin typeface="Codec Pro"/>
                <a:ea typeface="Codec Pro"/>
                <a:cs typeface="Codec Pro"/>
                <a:sym typeface="Codec Pro"/>
              </a:rPr>
              <a:t>Models quality</a:t>
            </a:r>
          </a:p>
          <a:p>
            <a:pPr algn="l">
              <a:lnSpc>
                <a:spcPts val="3640"/>
              </a:lnSpc>
            </a:pPr>
          </a:p>
          <a:p>
            <a:pPr algn="l">
              <a:lnSpc>
                <a:spcPts val="3640"/>
              </a:lnSpc>
            </a:pPr>
            <a:r>
              <a:rPr lang="en-US" sz="2600">
                <a:solidFill>
                  <a:srgbClr val="FFFFFF"/>
                </a:solidFill>
                <a:latin typeface="Codec Pro"/>
                <a:ea typeface="Codec Pro"/>
                <a:cs typeface="Codec Pro"/>
                <a:sym typeface="Codec Pro"/>
              </a:rPr>
              <a:t>Performance</a:t>
            </a:r>
          </a:p>
          <a:p>
            <a:pPr algn="l">
              <a:lnSpc>
                <a:spcPts val="2239"/>
              </a:lnSpc>
            </a:pPr>
            <a:r>
              <a:rPr lang="en-US" sz="1599">
                <a:solidFill>
                  <a:srgbClr val="FFFFFF"/>
                </a:solidFill>
                <a:latin typeface="Codec Pro"/>
                <a:ea typeface="Codec Pro"/>
                <a:cs typeface="Codec Pro"/>
                <a:sym typeface="Codec Pro"/>
              </a:rPr>
              <a:t>User experience</a:t>
            </a:r>
          </a:p>
          <a:p>
            <a:pPr algn="l">
              <a:lnSpc>
                <a:spcPts val="3640"/>
              </a:lnSpc>
            </a:pPr>
          </a:p>
          <a:p>
            <a:pPr algn="l">
              <a:lnSpc>
                <a:spcPts val="3640"/>
              </a:lnSpc>
            </a:pPr>
            <a:r>
              <a:rPr lang="en-US" sz="2600">
                <a:solidFill>
                  <a:srgbClr val="FFFFFF"/>
                </a:solidFill>
                <a:latin typeface="Codec Pro"/>
                <a:ea typeface="Codec Pro"/>
                <a:cs typeface="Codec Pro"/>
                <a:sym typeface="Codec Pro"/>
              </a:rPr>
              <a:t>Customization</a:t>
            </a:r>
          </a:p>
          <a:p>
            <a:pPr algn="l">
              <a:lnSpc>
                <a:spcPts val="2240"/>
              </a:lnSpc>
              <a:spcBef>
                <a:spcPct val="0"/>
              </a:spcBef>
            </a:pPr>
            <a:r>
              <a:rPr lang="en-US" sz="1600">
                <a:solidFill>
                  <a:srgbClr val="FFFFFF"/>
                </a:solidFill>
                <a:latin typeface="Codec Pro"/>
                <a:ea typeface="Codec Pro"/>
                <a:cs typeface="Codec Pro"/>
                <a:sym typeface="Codec Pro"/>
              </a:rPr>
              <a:t>Fine-tuning, Multimodality</a:t>
            </a:r>
          </a:p>
        </p:txBody>
      </p:sp>
      <p:sp>
        <p:nvSpPr>
          <p:cNvPr name="TextBox 30" id="30"/>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FFFFFF"/>
                </a:solidFill>
                <a:latin typeface="Codec Pro Bold"/>
                <a:ea typeface="Codec Pro Bold"/>
                <a:cs typeface="Codec Pro Bold"/>
                <a:sym typeface="Codec Pro Bold"/>
              </a:rPr>
              <a:t>Opportunity</a:t>
            </a:r>
          </a:p>
          <a:p>
            <a:pPr algn="l">
              <a:lnSpc>
                <a:spcPts val="4480"/>
              </a:lnSpc>
              <a:spcBef>
                <a:spcPct val="0"/>
              </a:spcBef>
            </a:pPr>
            <a:r>
              <a:rPr lang="en-US" sz="3200">
                <a:solidFill>
                  <a:srgbClr val="FFFFFF"/>
                </a:solidFill>
                <a:latin typeface="Codec Pro"/>
                <a:ea typeface="Codec Pro"/>
                <a:cs typeface="Codec Pro"/>
                <a:sym typeface="Codec Pro"/>
              </a:rPr>
              <a:t>Leveraging open source LLM’s could be an alternative to commercial offerings</a:t>
            </a:r>
          </a:p>
        </p:txBody>
      </p:sp>
      <p:sp>
        <p:nvSpPr>
          <p:cNvPr name="TextBox 31" id="31"/>
          <p:cNvSpPr txBox="true"/>
          <p:nvPr/>
        </p:nvSpPr>
        <p:spPr>
          <a:xfrm rot="0">
            <a:off x="5088089" y="2319206"/>
            <a:ext cx="2232770" cy="9531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Commercial Solutions</a:t>
            </a:r>
          </a:p>
        </p:txBody>
      </p:sp>
      <p:sp>
        <p:nvSpPr>
          <p:cNvPr name="TextBox 32" id="32"/>
          <p:cNvSpPr txBox="true"/>
          <p:nvPr/>
        </p:nvSpPr>
        <p:spPr>
          <a:xfrm rot="0">
            <a:off x="7663759" y="2319206"/>
            <a:ext cx="2378214" cy="9531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Open-source solutions</a:t>
            </a:r>
          </a:p>
        </p:txBody>
      </p:sp>
      <p:sp>
        <p:nvSpPr>
          <p:cNvPr name="TextBox 33" id="33"/>
          <p:cNvSpPr txBox="true"/>
          <p:nvPr/>
        </p:nvSpPr>
        <p:spPr>
          <a:xfrm rot="0">
            <a:off x="12344142" y="2352226"/>
            <a:ext cx="3317783" cy="4959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Required resources</a:t>
            </a:r>
          </a:p>
        </p:txBody>
      </p:sp>
      <p:sp>
        <p:nvSpPr>
          <p:cNvPr name="TextBox 34" id="34"/>
          <p:cNvSpPr txBox="true"/>
          <p:nvPr/>
        </p:nvSpPr>
        <p:spPr>
          <a:xfrm rot="0">
            <a:off x="10931015" y="8750569"/>
            <a:ext cx="6144037" cy="5784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Codec Pro"/>
                <a:ea typeface="Codec Pro"/>
                <a:cs typeface="Codec Pro"/>
                <a:sym typeface="Codec Pro"/>
              </a:rPr>
              <a:t>Significant technical expertise to modify and maintain the models.</a:t>
            </a:r>
          </a:p>
        </p:txBody>
      </p:sp>
      <p:sp>
        <p:nvSpPr>
          <p:cNvPr name="TextBox 35" id="35"/>
          <p:cNvSpPr txBox="true"/>
          <p:nvPr/>
        </p:nvSpPr>
        <p:spPr>
          <a:xfrm rot="0">
            <a:off x="10931015" y="5462452"/>
            <a:ext cx="6144037" cy="5784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Codec Pro"/>
                <a:ea typeface="Codec Pro"/>
                <a:cs typeface="Codec Pro"/>
                <a:sym typeface="Codec Pro"/>
              </a:rPr>
              <a:t>Significant technical expertise on</a:t>
            </a:r>
            <a:r>
              <a:rPr lang="en-US" sz="1599">
                <a:solidFill>
                  <a:srgbClr val="FFFFFF"/>
                </a:solidFill>
                <a:latin typeface="Codec Pro"/>
                <a:ea typeface="Codec Pro"/>
                <a:cs typeface="Codec Pro"/>
                <a:sym typeface="Codec Pro"/>
              </a:rPr>
              <a:t> customization, scaling and maintenance to maximize model's utility and security.</a:t>
            </a:r>
          </a:p>
        </p:txBody>
      </p:sp>
      <p:sp>
        <p:nvSpPr>
          <p:cNvPr name="TextBox 36" id="36"/>
          <p:cNvSpPr txBox="true"/>
          <p:nvPr/>
        </p:nvSpPr>
        <p:spPr>
          <a:xfrm rot="0">
            <a:off x="10931015" y="3617117"/>
            <a:ext cx="6144037" cy="5784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Codec Pro"/>
                <a:ea typeface="Codec Pro"/>
                <a:cs typeface="Codec Pro"/>
                <a:sym typeface="Codec Pro"/>
              </a:rPr>
              <a:t>Significant technical expertise to i</a:t>
            </a:r>
            <a:r>
              <a:rPr lang="en-US" sz="1599">
                <a:solidFill>
                  <a:srgbClr val="FFFFFF"/>
                </a:solidFill>
                <a:latin typeface="Codec Pro"/>
                <a:ea typeface="Codec Pro"/>
                <a:cs typeface="Codec Pro"/>
                <a:sym typeface="Codec Pro"/>
              </a:rPr>
              <a:t>mplement tailored security protocols</a:t>
            </a:r>
          </a:p>
        </p:txBody>
      </p:sp>
      <p:sp>
        <p:nvSpPr>
          <p:cNvPr name="TextBox 37" id="37"/>
          <p:cNvSpPr txBox="true"/>
          <p:nvPr/>
        </p:nvSpPr>
        <p:spPr>
          <a:xfrm rot="0">
            <a:off x="1673566" y="2319206"/>
            <a:ext cx="2232770" cy="9531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E.ON requirements</a:t>
            </a:r>
          </a:p>
        </p:txBody>
      </p:sp>
      <p:sp>
        <p:nvSpPr>
          <p:cNvPr name="TextBox 38" id="38"/>
          <p:cNvSpPr txBox="true"/>
          <p:nvPr/>
        </p:nvSpPr>
        <p:spPr>
          <a:xfrm rot="0">
            <a:off x="10931015" y="6558534"/>
            <a:ext cx="6144037" cy="5784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Codec Pro"/>
                <a:ea typeface="Codec Pro"/>
                <a:cs typeface="Codec Pro"/>
                <a:sym typeface="Codec Pro"/>
              </a:rPr>
              <a:t>Evaluate performance metrics accross different models and select the best ones</a:t>
            </a:r>
          </a:p>
        </p:txBody>
      </p:sp>
      <p:sp>
        <p:nvSpPr>
          <p:cNvPr name="TextBox 39" id="39"/>
          <p:cNvSpPr txBox="true"/>
          <p:nvPr/>
        </p:nvSpPr>
        <p:spPr>
          <a:xfrm rot="0">
            <a:off x="10931015" y="4502952"/>
            <a:ext cx="6144037" cy="5784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Codec Pro"/>
                <a:ea typeface="Codec Pro"/>
                <a:cs typeface="Codec Pro"/>
                <a:sym typeface="Codec Pro"/>
              </a:rPr>
              <a:t>Significant technical expertise on how to integrate with existing systems</a:t>
            </a:r>
          </a:p>
        </p:txBody>
      </p:sp>
      <p:sp>
        <p:nvSpPr>
          <p:cNvPr name="Freeform 40" id="40"/>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11"/>
            <a:stretch>
              <a:fillRect l="0" t="0" r="0" b="0"/>
            </a:stretch>
          </a:blipFill>
        </p:spPr>
      </p:sp>
      <p:grpSp>
        <p:nvGrpSpPr>
          <p:cNvPr name="Group 41" id="41"/>
          <p:cNvGrpSpPr/>
          <p:nvPr/>
        </p:nvGrpSpPr>
        <p:grpSpPr>
          <a:xfrm rot="0">
            <a:off x="766628" y="6397407"/>
            <a:ext cx="16172477" cy="913353"/>
            <a:chOff x="0" y="0"/>
            <a:chExt cx="4259418" cy="240554"/>
          </a:xfrm>
        </p:grpSpPr>
        <p:sp>
          <p:nvSpPr>
            <p:cNvPr name="Freeform 42" id="42"/>
            <p:cNvSpPr/>
            <p:nvPr/>
          </p:nvSpPr>
          <p:spPr>
            <a:xfrm flipH="false" flipV="false" rot="0">
              <a:off x="0" y="0"/>
              <a:ext cx="4259418" cy="240554"/>
            </a:xfrm>
            <a:custGeom>
              <a:avLst/>
              <a:gdLst/>
              <a:ahLst/>
              <a:cxnLst/>
              <a:rect r="r" b="b" t="t" l="l"/>
              <a:pathLst>
                <a:path h="240554" w="4259418">
                  <a:moveTo>
                    <a:pt x="0" y="0"/>
                  </a:moveTo>
                  <a:lnTo>
                    <a:pt x="4259418" y="0"/>
                  </a:lnTo>
                  <a:lnTo>
                    <a:pt x="4259418" y="240554"/>
                  </a:lnTo>
                  <a:lnTo>
                    <a:pt x="0" y="240554"/>
                  </a:lnTo>
                  <a:close/>
                </a:path>
              </a:pathLst>
            </a:custGeom>
            <a:solidFill>
              <a:srgbClr val="000000">
                <a:alpha val="0"/>
              </a:srgbClr>
            </a:solidFill>
            <a:ln w="57150" cap="sq">
              <a:solidFill>
                <a:srgbClr val="581270"/>
              </a:solidFill>
              <a:prstDash val="solid"/>
              <a:miter/>
            </a:ln>
          </p:spPr>
        </p:sp>
        <p:sp>
          <p:nvSpPr>
            <p:cNvPr name="TextBox 43" id="43"/>
            <p:cNvSpPr txBox="true"/>
            <p:nvPr/>
          </p:nvSpPr>
          <p:spPr>
            <a:xfrm>
              <a:off x="0" y="-38100"/>
              <a:ext cx="4259418" cy="278654"/>
            </a:xfrm>
            <a:prstGeom prst="rect">
              <a:avLst/>
            </a:prstGeom>
          </p:spPr>
          <p:txBody>
            <a:bodyPr anchor="ctr" rtlCol="false" tIns="50800" lIns="50800" bIns="50800" rIns="50800"/>
            <a:lstStyle/>
            <a:p>
              <a:pPr algn="ctr">
                <a:lnSpc>
                  <a:spcPts val="3096"/>
                </a:lnSpc>
              </a:pPr>
            </a:p>
          </p:txBody>
        </p:sp>
      </p:grpSp>
      <p:sp>
        <p:nvSpPr>
          <p:cNvPr name="TextBox 44" id="44"/>
          <p:cNvSpPr txBox="true"/>
          <p:nvPr/>
        </p:nvSpPr>
        <p:spPr>
          <a:xfrm rot="0">
            <a:off x="1019175" y="9776645"/>
            <a:ext cx="11560150" cy="336550"/>
          </a:xfrm>
          <a:prstGeom prst="rect">
            <a:avLst/>
          </a:prstGeom>
        </p:spPr>
        <p:txBody>
          <a:bodyPr anchor="t" rtlCol="false" tIns="0" lIns="0" bIns="0" rIns="0">
            <a:spAutoFit/>
          </a:bodyPr>
          <a:lstStyle/>
          <a:p>
            <a:pPr algn="l">
              <a:lnSpc>
                <a:spcPts val="1399"/>
              </a:lnSpc>
              <a:spcBef>
                <a:spcPct val="0"/>
              </a:spcBef>
            </a:pPr>
            <a:r>
              <a:rPr lang="en-US" sz="999">
                <a:solidFill>
                  <a:srgbClr val="FFFFFF"/>
                </a:solidFill>
                <a:latin typeface="Open Sans"/>
                <a:ea typeface="Open Sans"/>
                <a:cs typeface="Open Sans"/>
                <a:sym typeface="Open Sans"/>
              </a:rPr>
              <a:t>Source: </a:t>
            </a:r>
            <a:r>
              <a:rPr lang="en-US" sz="999">
                <a:solidFill>
                  <a:srgbClr val="FFFFFF"/>
                </a:solidFill>
                <a:latin typeface="Open Sans"/>
                <a:ea typeface="Open Sans"/>
                <a:cs typeface="Open Sans"/>
                <a:sym typeface="Open Sans"/>
              </a:rPr>
              <a:t>[7] HatchWorks, "Open Source vs Closed LLMs: A Comprehensive Guide," [Online]. Available: https://hatchworks.com/blog/gen-ai/open-source-vs-closed-llms-guide/. [Accessed: Jul. 9, 2024].</a:t>
            </a:r>
          </a:p>
          <a:p>
            <a:pPr algn="l">
              <a:lnSpc>
                <a:spcPts val="1399"/>
              </a:lnSpc>
              <a:spcBef>
                <a:spcPct val="0"/>
              </a:spcBef>
            </a:pPr>
          </a:p>
        </p:txBody>
      </p:sp>
      <p:sp>
        <p:nvSpPr>
          <p:cNvPr name="TextBox 45" id="45"/>
          <p:cNvSpPr txBox="true"/>
          <p:nvPr/>
        </p:nvSpPr>
        <p:spPr>
          <a:xfrm rot="0">
            <a:off x="17735301" y="9677083"/>
            <a:ext cx="242888"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854710"/>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Codec Pro Bold"/>
                <a:ea typeface="Codec Pro Bold"/>
                <a:cs typeface="Codec Pro Bold"/>
                <a:sym typeface="Codec Pro Bold"/>
              </a:rPr>
              <a:t>Focus of this project</a:t>
            </a:r>
          </a:p>
        </p:txBody>
      </p:sp>
      <p:sp>
        <p:nvSpPr>
          <p:cNvPr name="TextBox 3" id="3"/>
          <p:cNvSpPr txBox="true"/>
          <p:nvPr/>
        </p:nvSpPr>
        <p:spPr>
          <a:xfrm rot="0">
            <a:off x="1028700" y="2607947"/>
            <a:ext cx="16230600" cy="5412740"/>
          </a:xfrm>
          <a:prstGeom prst="rect">
            <a:avLst/>
          </a:prstGeom>
        </p:spPr>
        <p:txBody>
          <a:bodyPr anchor="t" rtlCol="false" tIns="0" lIns="0" bIns="0" rIns="0">
            <a:spAutoFit/>
          </a:bodyPr>
          <a:lstStyle/>
          <a:p>
            <a:pPr algn="l">
              <a:lnSpc>
                <a:spcPts val="4480"/>
              </a:lnSpc>
            </a:pPr>
            <a:r>
              <a:rPr lang="en-US" sz="3200">
                <a:solidFill>
                  <a:srgbClr val="000000"/>
                </a:solidFill>
                <a:latin typeface="Codec Pro Bold"/>
                <a:ea typeface="Codec Pro Bold"/>
                <a:cs typeface="Codec Pro Bold"/>
                <a:sym typeface="Codec Pro Bold"/>
              </a:rPr>
              <a:t>Use case</a:t>
            </a:r>
          </a:p>
          <a:p>
            <a:pPr algn="l">
              <a:lnSpc>
                <a:spcPts val="3360"/>
              </a:lnSpc>
            </a:pPr>
            <a:r>
              <a:rPr lang="en-US" sz="2400">
                <a:solidFill>
                  <a:srgbClr val="000000"/>
                </a:solidFill>
                <a:latin typeface="Codec Pro"/>
                <a:ea typeface="Codec Pro"/>
                <a:cs typeface="Codec Pro"/>
                <a:sym typeface="Codec Pro"/>
              </a:rPr>
              <a:t>Question answering (knowledge retrieval) on unstrucutred textual sources</a:t>
            </a:r>
          </a:p>
          <a:p>
            <a:pPr algn="l">
              <a:lnSpc>
                <a:spcPts val="3640"/>
              </a:lnSpc>
            </a:pPr>
          </a:p>
          <a:p>
            <a:pPr algn="l">
              <a:lnSpc>
                <a:spcPts val="4479"/>
              </a:lnSpc>
            </a:pPr>
            <a:r>
              <a:rPr lang="en-US" sz="3199">
                <a:solidFill>
                  <a:srgbClr val="000000"/>
                </a:solidFill>
                <a:latin typeface="Codec Pro Bold"/>
                <a:ea typeface="Codec Pro Bold"/>
                <a:cs typeface="Codec Pro Bold"/>
                <a:sym typeface="Codec Pro Bold"/>
              </a:rPr>
              <a:t>Project m</a:t>
            </a:r>
            <a:r>
              <a:rPr lang="en-US" sz="3199">
                <a:solidFill>
                  <a:srgbClr val="000000"/>
                </a:solidFill>
                <a:latin typeface="Codec Pro Bold"/>
                <a:ea typeface="Codec Pro Bold"/>
                <a:cs typeface="Codec Pro Bold"/>
                <a:sym typeface="Codec Pro Bold"/>
              </a:rPr>
              <a:t>ain task</a:t>
            </a:r>
          </a:p>
          <a:p>
            <a:pPr algn="l">
              <a:lnSpc>
                <a:spcPts val="3360"/>
              </a:lnSpc>
            </a:pPr>
            <a:r>
              <a:rPr lang="en-US" sz="2400">
                <a:solidFill>
                  <a:srgbClr val="000000"/>
                </a:solidFill>
                <a:latin typeface="Codec Pro"/>
                <a:ea typeface="Codec Pro"/>
                <a:cs typeface="Codec Pro"/>
                <a:sym typeface="Codec Pro"/>
              </a:rPr>
              <a:t>O</a:t>
            </a:r>
            <a:r>
              <a:rPr lang="en-US" sz="2400">
                <a:solidFill>
                  <a:srgbClr val="000000"/>
                </a:solidFill>
                <a:latin typeface="Codec Pro"/>
                <a:ea typeface="Codec Pro"/>
                <a:cs typeface="Codec Pro"/>
                <a:sym typeface="Codec Pro"/>
              </a:rPr>
              <a:t>ptimisation of available open-source LLMs + evaluation of results with appropriate metrics​</a:t>
            </a:r>
          </a:p>
          <a:p>
            <a:pPr algn="l">
              <a:lnSpc>
                <a:spcPts val="3640"/>
              </a:lnSpc>
            </a:pPr>
          </a:p>
          <a:p>
            <a:pPr algn="l">
              <a:lnSpc>
                <a:spcPts val="4480"/>
              </a:lnSpc>
            </a:pPr>
            <a:r>
              <a:rPr lang="en-US" sz="3200">
                <a:solidFill>
                  <a:srgbClr val="000000"/>
                </a:solidFill>
                <a:latin typeface="Codec Pro Bold"/>
                <a:ea typeface="Codec Pro Bold"/>
                <a:cs typeface="Codec Pro Bold"/>
                <a:sym typeface="Codec Pro Bold"/>
              </a:rPr>
              <a:t>Datasets</a:t>
            </a:r>
          </a:p>
          <a:p>
            <a:pPr algn="l">
              <a:lnSpc>
                <a:spcPts val="3640"/>
              </a:lnSpc>
            </a:pPr>
            <a:r>
              <a:rPr lang="en-US" sz="2600">
                <a:solidFill>
                  <a:srgbClr val="000000"/>
                </a:solidFill>
                <a:latin typeface="Codec Pro"/>
                <a:ea typeface="Codec Pro"/>
                <a:cs typeface="Codec Pro"/>
                <a:sym typeface="Codec Pro"/>
              </a:rPr>
              <a:t>SQuAD1.1, SQuAD2.0, GermanQuAD</a:t>
            </a:r>
          </a:p>
          <a:p>
            <a:pPr algn="l">
              <a:lnSpc>
                <a:spcPts val="3640"/>
              </a:lnSpc>
            </a:pPr>
          </a:p>
          <a:p>
            <a:pPr algn="l">
              <a:lnSpc>
                <a:spcPts val="4480"/>
              </a:lnSpc>
            </a:pPr>
            <a:r>
              <a:rPr lang="en-US" sz="3200">
                <a:solidFill>
                  <a:srgbClr val="000000"/>
                </a:solidFill>
                <a:latin typeface="Codec Pro Bold"/>
                <a:ea typeface="Codec Pro Bold"/>
                <a:cs typeface="Codec Pro Bold"/>
                <a:sym typeface="Codec Pro Bold"/>
              </a:rPr>
              <a:t>Models</a:t>
            </a:r>
          </a:p>
          <a:p>
            <a:pPr algn="l">
              <a:lnSpc>
                <a:spcPts val="3640"/>
              </a:lnSpc>
              <a:spcBef>
                <a:spcPct val="0"/>
              </a:spcBef>
            </a:pPr>
            <a:r>
              <a:rPr lang="en-US" sz="2600">
                <a:solidFill>
                  <a:srgbClr val="000000"/>
                </a:solidFill>
                <a:latin typeface="Codec Pro"/>
                <a:ea typeface="Codec Pro"/>
                <a:cs typeface="Codec Pro"/>
                <a:sym typeface="Codec Pro"/>
              </a:rPr>
              <a:t>Bert-base-cased</a:t>
            </a:r>
            <a:r>
              <a:rPr lang="en-US" sz="2600">
                <a:solidFill>
                  <a:srgbClr val="000000"/>
                </a:solidFill>
                <a:latin typeface="Codec Pro Bold"/>
                <a:ea typeface="Codec Pro Bold"/>
                <a:cs typeface="Codec Pro Bold"/>
                <a:sym typeface="Codec Pro Bold"/>
              </a:rPr>
              <a:t>​,  </a:t>
            </a:r>
            <a:r>
              <a:rPr lang="en-US" sz="2600">
                <a:solidFill>
                  <a:srgbClr val="000000"/>
                </a:solidFill>
                <a:latin typeface="Codec Pro"/>
                <a:ea typeface="Codec Pro"/>
                <a:cs typeface="Codec Pro"/>
                <a:sym typeface="Codec Pro"/>
              </a:rPr>
              <a:t>Roberta-large​, Albert-v2-large, Distillbert-base-uncased, Roberta-base</a:t>
            </a:r>
          </a:p>
        </p:txBody>
      </p:sp>
      <p:sp>
        <p:nvSpPr>
          <p:cNvPr name="Freeform 4" id="4"/>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3"/>
            <a:stretch>
              <a:fillRect l="0" t="0" r="0" b="0"/>
            </a:stretch>
          </a:blipFill>
        </p:spPr>
      </p:sp>
      <p:sp>
        <p:nvSpPr>
          <p:cNvPr name="TextBox 5" id="5"/>
          <p:cNvSpPr txBox="true"/>
          <p:nvPr/>
        </p:nvSpPr>
        <p:spPr>
          <a:xfrm rot="0">
            <a:off x="17735301" y="9677083"/>
            <a:ext cx="163711"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3056615" y="25380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Business understanding</a:t>
            </a:r>
          </a:p>
        </p:txBody>
      </p:sp>
      <p:sp>
        <p:nvSpPr>
          <p:cNvPr name="TextBox 3" id="3"/>
          <p:cNvSpPr txBox="true"/>
          <p:nvPr/>
        </p:nvSpPr>
        <p:spPr>
          <a:xfrm rot="0">
            <a:off x="3056615" y="628517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deployment</a:t>
            </a:r>
          </a:p>
        </p:txBody>
      </p:sp>
      <p:sp>
        <p:nvSpPr>
          <p:cNvPr name="TextBox 4" id="4"/>
          <p:cNvSpPr txBox="true"/>
          <p:nvPr/>
        </p:nvSpPr>
        <p:spPr>
          <a:xfrm rot="0">
            <a:off x="3056615" y="72218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conclusion</a:t>
            </a:r>
          </a:p>
        </p:txBody>
      </p:sp>
      <p:sp>
        <p:nvSpPr>
          <p:cNvPr name="Freeform 5" id="5"/>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6" id="6"/>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3"/>
            <a:stretch>
              <a:fillRect l="0" t="0" r="0" b="0"/>
            </a:stretch>
          </a:blipFill>
        </p:spPr>
      </p:sp>
      <p:sp>
        <p:nvSpPr>
          <p:cNvPr name="Freeform 7" id="7"/>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4"/>
            <a:stretch>
              <a:fillRect l="0" t="0" r="0" b="0"/>
            </a:stretch>
          </a:blipFill>
        </p:spPr>
      </p:sp>
      <p:sp>
        <p:nvSpPr>
          <p:cNvPr name="Freeform 8" id="8"/>
          <p:cNvSpPr/>
          <p:nvPr/>
        </p:nvSpPr>
        <p:spPr>
          <a:xfrm flipH="false" flipV="false" rot="-3106718">
            <a:off x="5865570" y="7368713"/>
            <a:ext cx="3130253" cy="2993304"/>
          </a:xfrm>
          <a:custGeom>
            <a:avLst/>
            <a:gdLst/>
            <a:ahLst/>
            <a:cxnLst/>
            <a:rect r="r" b="b" t="t" l="l"/>
            <a:pathLst>
              <a:path h="2993304" w="3130253">
                <a:moveTo>
                  <a:pt x="0" y="0"/>
                </a:moveTo>
                <a:lnTo>
                  <a:pt x="3130253" y="0"/>
                </a:lnTo>
                <a:lnTo>
                  <a:pt x="3130253" y="2993304"/>
                </a:lnTo>
                <a:lnTo>
                  <a:pt x="0" y="2993304"/>
                </a:lnTo>
                <a:lnTo>
                  <a:pt x="0" y="0"/>
                </a:lnTo>
                <a:close/>
              </a:path>
            </a:pathLst>
          </a:custGeom>
          <a:blipFill>
            <a:blip r:embed="rId3"/>
            <a:stretch>
              <a:fillRect l="0" t="0" r="0" b="0"/>
            </a:stretch>
          </a:blipFill>
        </p:spPr>
      </p:sp>
      <p:sp>
        <p:nvSpPr>
          <p:cNvPr name="Freeform 9" id="9"/>
          <p:cNvSpPr/>
          <p:nvPr/>
        </p:nvSpPr>
        <p:spPr>
          <a:xfrm flipH="false" flipV="false" rot="0">
            <a:off x="1548150" y="4092965"/>
            <a:ext cx="6005252" cy="142625"/>
          </a:xfrm>
          <a:custGeom>
            <a:avLst/>
            <a:gdLst/>
            <a:ahLst/>
            <a:cxnLst/>
            <a:rect r="r" b="b" t="t" l="l"/>
            <a:pathLst>
              <a:path h="142625" w="6005252">
                <a:moveTo>
                  <a:pt x="0" y="0"/>
                </a:moveTo>
                <a:lnTo>
                  <a:pt x="6005252" y="0"/>
                </a:lnTo>
                <a:lnTo>
                  <a:pt x="6005252" y="142625"/>
                </a:lnTo>
                <a:lnTo>
                  <a:pt x="0" y="142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611898" y="26709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01</a:t>
            </a:r>
          </a:p>
        </p:txBody>
      </p:sp>
      <p:sp>
        <p:nvSpPr>
          <p:cNvPr name="TextBox 11" id="11"/>
          <p:cNvSpPr txBox="true"/>
          <p:nvPr/>
        </p:nvSpPr>
        <p:spPr>
          <a:xfrm rot="0">
            <a:off x="1548150" y="885825"/>
            <a:ext cx="3345249" cy="1130300"/>
          </a:xfrm>
          <a:prstGeom prst="rect">
            <a:avLst/>
          </a:prstGeom>
        </p:spPr>
        <p:txBody>
          <a:bodyPr anchor="t" rtlCol="false" tIns="0" lIns="0" bIns="0" rIns="0">
            <a:spAutoFit/>
          </a:bodyPr>
          <a:lstStyle/>
          <a:p>
            <a:pPr algn="l">
              <a:lnSpc>
                <a:spcPts val="9100"/>
              </a:lnSpc>
              <a:spcBef>
                <a:spcPct val="0"/>
              </a:spcBef>
            </a:pPr>
            <a:r>
              <a:rPr lang="en-US" sz="6500">
                <a:solidFill>
                  <a:srgbClr val="0CC2E6"/>
                </a:solidFill>
                <a:latin typeface="Bebas Neue Cyrillic"/>
                <a:ea typeface="Bebas Neue Cyrillic"/>
                <a:cs typeface="Bebas Neue Cyrillic"/>
                <a:sym typeface="Bebas Neue Cyrillic"/>
              </a:rPr>
              <a:t>AGENDA</a:t>
            </a:r>
          </a:p>
        </p:txBody>
      </p:sp>
      <p:sp>
        <p:nvSpPr>
          <p:cNvPr name="TextBox 12" id="12"/>
          <p:cNvSpPr txBox="true"/>
          <p:nvPr/>
        </p:nvSpPr>
        <p:spPr>
          <a:xfrm rot="0">
            <a:off x="3056615" y="441192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modelling</a:t>
            </a:r>
          </a:p>
        </p:txBody>
      </p:sp>
      <p:sp>
        <p:nvSpPr>
          <p:cNvPr name="TextBox 13" id="13"/>
          <p:cNvSpPr txBox="true"/>
          <p:nvPr/>
        </p:nvSpPr>
        <p:spPr>
          <a:xfrm rot="0">
            <a:off x="3056615" y="534855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evaluation</a:t>
            </a:r>
          </a:p>
        </p:txBody>
      </p:sp>
      <p:sp>
        <p:nvSpPr>
          <p:cNvPr name="TextBox 14" id="14"/>
          <p:cNvSpPr txBox="true"/>
          <p:nvPr/>
        </p:nvSpPr>
        <p:spPr>
          <a:xfrm rot="0">
            <a:off x="1611898" y="36082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02</a:t>
            </a:r>
          </a:p>
        </p:txBody>
      </p:sp>
      <p:sp>
        <p:nvSpPr>
          <p:cNvPr name="TextBox 15" id="15"/>
          <p:cNvSpPr txBox="true"/>
          <p:nvPr/>
        </p:nvSpPr>
        <p:spPr>
          <a:xfrm rot="0">
            <a:off x="1611898" y="4541229"/>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03</a:t>
            </a:r>
          </a:p>
        </p:txBody>
      </p:sp>
      <p:sp>
        <p:nvSpPr>
          <p:cNvPr name="TextBox 16" id="16"/>
          <p:cNvSpPr txBox="true"/>
          <p:nvPr/>
        </p:nvSpPr>
        <p:spPr>
          <a:xfrm rot="0">
            <a:off x="1611898" y="5474172"/>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04</a:t>
            </a:r>
          </a:p>
        </p:txBody>
      </p:sp>
      <p:sp>
        <p:nvSpPr>
          <p:cNvPr name="TextBox 17" id="17"/>
          <p:cNvSpPr txBox="true"/>
          <p:nvPr/>
        </p:nvSpPr>
        <p:spPr>
          <a:xfrm rot="0">
            <a:off x="1611898" y="6407115"/>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05</a:t>
            </a:r>
          </a:p>
        </p:txBody>
      </p:sp>
      <p:sp>
        <p:nvSpPr>
          <p:cNvPr name="TextBox 18" id="18"/>
          <p:cNvSpPr txBox="true"/>
          <p:nvPr/>
        </p:nvSpPr>
        <p:spPr>
          <a:xfrm rot="0">
            <a:off x="1611898" y="7340058"/>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06</a:t>
            </a:r>
          </a:p>
        </p:txBody>
      </p:sp>
      <p:sp>
        <p:nvSpPr>
          <p:cNvPr name="Freeform 19" id="19"/>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7"/>
            <a:stretch>
              <a:fillRect l="0" t="0" r="0" b="0"/>
            </a:stretch>
          </a:blipFill>
        </p:spPr>
      </p:sp>
      <p:sp>
        <p:nvSpPr>
          <p:cNvPr name="TextBox 20" id="20"/>
          <p:cNvSpPr txBox="true"/>
          <p:nvPr/>
        </p:nvSpPr>
        <p:spPr>
          <a:xfrm rot="0">
            <a:off x="3056615" y="3475302"/>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data understanding &amp; PREPARATION</a:t>
            </a:r>
          </a:p>
        </p:txBody>
      </p:sp>
      <p:sp>
        <p:nvSpPr>
          <p:cNvPr name="TextBox 21" id="21"/>
          <p:cNvSpPr txBox="true"/>
          <p:nvPr/>
        </p:nvSpPr>
        <p:spPr>
          <a:xfrm rot="0">
            <a:off x="17735301" y="9677083"/>
            <a:ext cx="217810"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854710"/>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Codec Pro Bold"/>
                <a:ea typeface="Codec Pro Bold"/>
                <a:cs typeface="Codec Pro Bold"/>
                <a:sym typeface="Codec Pro Bold"/>
              </a:rPr>
              <a:t>Data Understanding</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TextBox 4" id="4"/>
          <p:cNvSpPr txBox="true"/>
          <p:nvPr/>
        </p:nvSpPr>
        <p:spPr>
          <a:xfrm rot="0">
            <a:off x="1028700" y="1741254"/>
            <a:ext cx="16230600" cy="4610735"/>
          </a:xfrm>
          <a:prstGeom prst="rect">
            <a:avLst/>
          </a:prstGeom>
        </p:spPr>
        <p:txBody>
          <a:bodyPr anchor="t" rtlCol="false" tIns="0" lIns="0" bIns="0" rIns="0">
            <a:spAutoFit/>
          </a:bodyPr>
          <a:lstStyle/>
          <a:p>
            <a:pPr algn="just">
              <a:lnSpc>
                <a:spcPts val="3640"/>
              </a:lnSpc>
            </a:pPr>
            <a:r>
              <a:rPr lang="en-US" sz="2600">
                <a:solidFill>
                  <a:srgbClr val="000000"/>
                </a:solidFill>
                <a:latin typeface="Codec Pro Bold"/>
                <a:ea typeface="Codec Pro Bold"/>
                <a:cs typeface="Codec Pro Bold"/>
                <a:sym typeface="Codec Pro Bold"/>
              </a:rPr>
              <a:t>The Stanford Question Answering Dataset (SQuAD):</a:t>
            </a:r>
          </a:p>
          <a:p>
            <a:pPr algn="just">
              <a:lnSpc>
                <a:spcPts val="3640"/>
              </a:lnSpc>
            </a:pP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Established benchmark for machine reading comprehension tasks</a:t>
            </a:r>
          </a:p>
          <a:p>
            <a:pPr algn="just">
              <a:lnSpc>
                <a:spcPts val="3640"/>
              </a:lnSpc>
            </a:pP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First introduced 2016</a:t>
            </a:r>
          </a:p>
          <a:p>
            <a:pPr algn="just">
              <a:lnSpc>
                <a:spcPts val="3640"/>
              </a:lnSpc>
            </a:pP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 100.000 question-answer pairs where the answer is in one of 20.000 segments from a Wikipedia passage (context)</a:t>
            </a:r>
          </a:p>
          <a:p>
            <a:pPr algn="just">
              <a:lnSpc>
                <a:spcPts val="3640"/>
              </a:lnSpc>
            </a:pP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Primarily focused on factual, short-answer retrieval</a:t>
            </a:r>
          </a:p>
        </p:txBody>
      </p:sp>
      <p:sp>
        <p:nvSpPr>
          <p:cNvPr name="TextBox 5" id="5"/>
          <p:cNvSpPr txBox="true"/>
          <p:nvPr/>
        </p:nvSpPr>
        <p:spPr>
          <a:xfrm rot="0">
            <a:off x="17735301" y="9677083"/>
            <a:ext cx="216843"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854710"/>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Codec Pro Bold"/>
                <a:ea typeface="Codec Pro Bold"/>
                <a:cs typeface="Codec Pro Bold"/>
                <a:sym typeface="Codec Pro Bold"/>
              </a:rPr>
              <a:t>Data Understanding</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Freeform 4" id="4"/>
          <p:cNvSpPr/>
          <p:nvPr/>
        </p:nvSpPr>
        <p:spPr>
          <a:xfrm flipH="false" flipV="false" rot="0">
            <a:off x="1038758" y="3797240"/>
            <a:ext cx="8204013" cy="6012397"/>
          </a:xfrm>
          <a:custGeom>
            <a:avLst/>
            <a:gdLst/>
            <a:ahLst/>
            <a:cxnLst/>
            <a:rect r="r" b="b" t="t" l="l"/>
            <a:pathLst>
              <a:path h="6012397" w="8204013">
                <a:moveTo>
                  <a:pt x="0" y="0"/>
                </a:moveTo>
                <a:lnTo>
                  <a:pt x="8204014" y="0"/>
                </a:lnTo>
                <a:lnTo>
                  <a:pt x="8204014" y="6012397"/>
                </a:lnTo>
                <a:lnTo>
                  <a:pt x="0" y="6012397"/>
                </a:lnTo>
                <a:lnTo>
                  <a:pt x="0" y="0"/>
                </a:lnTo>
                <a:close/>
              </a:path>
            </a:pathLst>
          </a:custGeom>
          <a:blipFill>
            <a:blip r:embed="rId3"/>
            <a:stretch>
              <a:fillRect l="0" t="0" r="0" b="0"/>
            </a:stretch>
          </a:blipFill>
        </p:spPr>
      </p:sp>
      <p:sp>
        <p:nvSpPr>
          <p:cNvPr name="Freeform 5" id="5"/>
          <p:cNvSpPr/>
          <p:nvPr/>
        </p:nvSpPr>
        <p:spPr>
          <a:xfrm flipH="false" flipV="false" rot="0">
            <a:off x="9191051" y="3797240"/>
            <a:ext cx="8068249" cy="6012397"/>
          </a:xfrm>
          <a:custGeom>
            <a:avLst/>
            <a:gdLst/>
            <a:ahLst/>
            <a:cxnLst/>
            <a:rect r="r" b="b" t="t" l="l"/>
            <a:pathLst>
              <a:path h="6012397" w="8068249">
                <a:moveTo>
                  <a:pt x="0" y="0"/>
                </a:moveTo>
                <a:lnTo>
                  <a:pt x="8068249" y="0"/>
                </a:lnTo>
                <a:lnTo>
                  <a:pt x="8068249" y="6012397"/>
                </a:lnTo>
                <a:lnTo>
                  <a:pt x="0" y="6012397"/>
                </a:lnTo>
                <a:lnTo>
                  <a:pt x="0" y="0"/>
                </a:lnTo>
                <a:close/>
              </a:path>
            </a:pathLst>
          </a:custGeom>
          <a:blipFill>
            <a:blip r:embed="rId4"/>
            <a:stretch>
              <a:fillRect l="0" t="0" r="0" b="0"/>
            </a:stretch>
          </a:blipFill>
        </p:spPr>
      </p:sp>
      <p:sp>
        <p:nvSpPr>
          <p:cNvPr name="TextBox 6" id="6"/>
          <p:cNvSpPr txBox="true"/>
          <p:nvPr/>
        </p:nvSpPr>
        <p:spPr>
          <a:xfrm rot="0">
            <a:off x="1028700" y="1741254"/>
            <a:ext cx="16230600" cy="1410335"/>
          </a:xfrm>
          <a:prstGeom prst="rect">
            <a:avLst/>
          </a:prstGeom>
        </p:spPr>
        <p:txBody>
          <a:bodyPr anchor="t" rtlCol="false" tIns="0" lIns="0" bIns="0" rIns="0">
            <a:spAutoFit/>
          </a:bodyPr>
          <a:lstStyle/>
          <a:p>
            <a:pPr algn="just">
              <a:lnSpc>
                <a:spcPts val="3640"/>
              </a:lnSpc>
            </a:pPr>
            <a:r>
              <a:rPr lang="en-US" sz="2600">
                <a:solidFill>
                  <a:srgbClr val="000000"/>
                </a:solidFill>
                <a:latin typeface="Codec Pro Bold"/>
                <a:ea typeface="Codec Pro Bold"/>
                <a:cs typeface="Codec Pro Bold"/>
                <a:sym typeface="Codec Pro Bold"/>
              </a:rPr>
              <a:t>SQuAD 2.0:</a:t>
            </a: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Introduces impossible questions</a:t>
            </a: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Adds more than 50.000 questions to the existing ones </a:t>
            </a:r>
          </a:p>
        </p:txBody>
      </p:sp>
      <p:sp>
        <p:nvSpPr>
          <p:cNvPr name="TextBox 7" id="7"/>
          <p:cNvSpPr txBox="true"/>
          <p:nvPr/>
        </p:nvSpPr>
        <p:spPr>
          <a:xfrm rot="0">
            <a:off x="17735301" y="9677083"/>
            <a:ext cx="228972"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854710"/>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Codec Pro Bold"/>
                <a:ea typeface="Codec Pro Bold"/>
                <a:cs typeface="Codec Pro Bold"/>
                <a:sym typeface="Codec Pro Bold"/>
              </a:rPr>
              <a:t>Data Understanding</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Freeform 4" id="4"/>
          <p:cNvSpPr/>
          <p:nvPr/>
        </p:nvSpPr>
        <p:spPr>
          <a:xfrm flipH="false" flipV="false" rot="0">
            <a:off x="5234162" y="4065989"/>
            <a:ext cx="7819676" cy="5840011"/>
          </a:xfrm>
          <a:custGeom>
            <a:avLst/>
            <a:gdLst/>
            <a:ahLst/>
            <a:cxnLst/>
            <a:rect r="r" b="b" t="t" l="l"/>
            <a:pathLst>
              <a:path h="5840011" w="7819676">
                <a:moveTo>
                  <a:pt x="0" y="0"/>
                </a:moveTo>
                <a:lnTo>
                  <a:pt x="7819676" y="0"/>
                </a:lnTo>
                <a:lnTo>
                  <a:pt x="7819676" y="5840011"/>
                </a:lnTo>
                <a:lnTo>
                  <a:pt x="0" y="5840011"/>
                </a:lnTo>
                <a:lnTo>
                  <a:pt x="0" y="0"/>
                </a:lnTo>
                <a:close/>
              </a:path>
            </a:pathLst>
          </a:custGeom>
          <a:blipFill>
            <a:blip r:embed="rId3"/>
            <a:stretch>
              <a:fillRect l="0" t="0" r="0" b="0"/>
            </a:stretch>
          </a:blipFill>
        </p:spPr>
      </p:sp>
      <p:sp>
        <p:nvSpPr>
          <p:cNvPr name="TextBox 5" id="5"/>
          <p:cNvSpPr txBox="true"/>
          <p:nvPr/>
        </p:nvSpPr>
        <p:spPr>
          <a:xfrm rot="0">
            <a:off x="1028700" y="1741254"/>
            <a:ext cx="16230600" cy="2324735"/>
          </a:xfrm>
          <a:prstGeom prst="rect">
            <a:avLst/>
          </a:prstGeom>
        </p:spPr>
        <p:txBody>
          <a:bodyPr anchor="t" rtlCol="false" tIns="0" lIns="0" bIns="0" rIns="0">
            <a:spAutoFit/>
          </a:bodyPr>
          <a:lstStyle/>
          <a:p>
            <a:pPr algn="just">
              <a:lnSpc>
                <a:spcPts val="3640"/>
              </a:lnSpc>
            </a:pPr>
            <a:r>
              <a:rPr lang="en-US" sz="2600">
                <a:solidFill>
                  <a:srgbClr val="000000"/>
                </a:solidFill>
                <a:latin typeface="Codec Pro Bold"/>
                <a:ea typeface="Codec Pro Bold"/>
                <a:cs typeface="Codec Pro Bold"/>
                <a:sym typeface="Codec Pro Bold"/>
              </a:rPr>
              <a:t>GermanQuAD:</a:t>
            </a: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German dataset inspired by SQuAD</a:t>
            </a: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Significantly smaller number of contexts, but they are longer </a:t>
            </a: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Incorporates "self-sufficient questions" </a:t>
            </a: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Add distinction between long and short answers </a:t>
            </a:r>
          </a:p>
        </p:txBody>
      </p:sp>
      <p:sp>
        <p:nvSpPr>
          <p:cNvPr name="TextBox 6" id="6"/>
          <p:cNvSpPr txBox="true"/>
          <p:nvPr/>
        </p:nvSpPr>
        <p:spPr>
          <a:xfrm rot="0">
            <a:off x="17735301" y="9677083"/>
            <a:ext cx="225772"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854710"/>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Codec Pro Bold"/>
                <a:ea typeface="Codec Pro Bold"/>
                <a:cs typeface="Codec Pro Bold"/>
                <a:sym typeface="Codec Pro Bold"/>
              </a:rPr>
              <a:t>Data Preparation</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Freeform 4" id="4"/>
          <p:cNvSpPr/>
          <p:nvPr/>
        </p:nvSpPr>
        <p:spPr>
          <a:xfrm flipH="false" flipV="false" rot="0">
            <a:off x="1758050" y="3761344"/>
            <a:ext cx="6686147" cy="5791679"/>
          </a:xfrm>
          <a:custGeom>
            <a:avLst/>
            <a:gdLst/>
            <a:ahLst/>
            <a:cxnLst/>
            <a:rect r="r" b="b" t="t" l="l"/>
            <a:pathLst>
              <a:path h="5791679" w="6686147">
                <a:moveTo>
                  <a:pt x="0" y="0"/>
                </a:moveTo>
                <a:lnTo>
                  <a:pt x="6686147" y="0"/>
                </a:lnTo>
                <a:lnTo>
                  <a:pt x="6686147" y="5791679"/>
                </a:lnTo>
                <a:lnTo>
                  <a:pt x="0" y="5791679"/>
                </a:lnTo>
                <a:lnTo>
                  <a:pt x="0" y="0"/>
                </a:lnTo>
                <a:close/>
              </a:path>
            </a:pathLst>
          </a:custGeom>
          <a:blipFill>
            <a:blip r:embed="rId3"/>
            <a:stretch>
              <a:fillRect l="0" t="0" r="0" b="0"/>
            </a:stretch>
          </a:blipFill>
        </p:spPr>
      </p:sp>
      <p:sp>
        <p:nvSpPr>
          <p:cNvPr name="Freeform 5" id="5"/>
          <p:cNvSpPr/>
          <p:nvPr/>
        </p:nvSpPr>
        <p:spPr>
          <a:xfrm flipH="false" flipV="false" rot="0">
            <a:off x="9897717" y="3761344"/>
            <a:ext cx="6619062" cy="5791679"/>
          </a:xfrm>
          <a:custGeom>
            <a:avLst/>
            <a:gdLst/>
            <a:ahLst/>
            <a:cxnLst/>
            <a:rect r="r" b="b" t="t" l="l"/>
            <a:pathLst>
              <a:path h="5791679" w="6619062">
                <a:moveTo>
                  <a:pt x="0" y="0"/>
                </a:moveTo>
                <a:lnTo>
                  <a:pt x="6619062" y="0"/>
                </a:lnTo>
                <a:lnTo>
                  <a:pt x="6619062" y="5791679"/>
                </a:lnTo>
                <a:lnTo>
                  <a:pt x="0" y="5791679"/>
                </a:lnTo>
                <a:lnTo>
                  <a:pt x="0" y="0"/>
                </a:lnTo>
                <a:close/>
              </a:path>
            </a:pathLst>
          </a:custGeom>
          <a:blipFill>
            <a:blip r:embed="rId4"/>
            <a:stretch>
              <a:fillRect l="0" t="0" r="0" b="0"/>
            </a:stretch>
          </a:blipFill>
        </p:spPr>
      </p:sp>
      <p:sp>
        <p:nvSpPr>
          <p:cNvPr name="TextBox 6" id="6"/>
          <p:cNvSpPr txBox="true"/>
          <p:nvPr/>
        </p:nvSpPr>
        <p:spPr>
          <a:xfrm rot="0">
            <a:off x="1028700" y="1723690"/>
            <a:ext cx="16081984" cy="2324735"/>
          </a:xfrm>
          <a:prstGeom prst="rect">
            <a:avLst/>
          </a:prstGeom>
        </p:spPr>
        <p:txBody>
          <a:bodyPr anchor="t" rtlCol="false" tIns="0" lIns="0" bIns="0" rIns="0">
            <a:spAutoFit/>
          </a:bodyPr>
          <a:lstStyle/>
          <a:p>
            <a:pPr algn="l" marL="561341" indent="-280670" lvl="1">
              <a:lnSpc>
                <a:spcPts val="3640"/>
              </a:lnSpc>
              <a:buAutoNum type="arabicPeriod" startAt="1"/>
            </a:pPr>
            <a:r>
              <a:rPr lang="en-US" sz="2600">
                <a:solidFill>
                  <a:srgbClr val="000000"/>
                </a:solidFill>
                <a:latin typeface="Codec Pro"/>
                <a:ea typeface="Codec Pro"/>
                <a:cs typeface="Codec Pro"/>
                <a:sym typeface="Codec Pro"/>
              </a:rPr>
              <a:t>Cleaning of GermanQuad for data analysis</a:t>
            </a:r>
          </a:p>
          <a:p>
            <a:pPr algn="l" marL="561341" indent="-280670" lvl="1">
              <a:lnSpc>
                <a:spcPts val="3640"/>
              </a:lnSpc>
              <a:buAutoNum type="arabicPeriod" startAt="1"/>
            </a:pPr>
            <a:r>
              <a:rPr lang="en-US" sz="2600">
                <a:solidFill>
                  <a:srgbClr val="000000"/>
                </a:solidFill>
                <a:latin typeface="Codec Pro"/>
                <a:ea typeface="Codec Pro"/>
                <a:cs typeface="Codec Pro"/>
                <a:sym typeface="Codec Pro"/>
              </a:rPr>
              <a:t>Datasplit (following ratios of possible/impossible questions for the SQuAD 2.0 dataset)</a:t>
            </a:r>
          </a:p>
          <a:p>
            <a:pPr algn="l">
              <a:lnSpc>
                <a:spcPts val="3640"/>
              </a:lnSpc>
            </a:pPr>
          </a:p>
          <a:p>
            <a:pPr algn="l">
              <a:lnSpc>
                <a:spcPts val="3640"/>
              </a:lnSpc>
              <a:spcBef>
                <a:spcPct val="0"/>
              </a:spcBef>
            </a:pPr>
          </a:p>
          <a:p>
            <a:pPr algn="l">
              <a:lnSpc>
                <a:spcPts val="3640"/>
              </a:lnSpc>
              <a:spcBef>
                <a:spcPct val="0"/>
              </a:spcBef>
            </a:pPr>
          </a:p>
        </p:txBody>
      </p:sp>
      <p:sp>
        <p:nvSpPr>
          <p:cNvPr name="TextBox 7" id="7"/>
          <p:cNvSpPr txBox="true"/>
          <p:nvPr/>
        </p:nvSpPr>
        <p:spPr>
          <a:xfrm rot="0">
            <a:off x="17735301" y="9677083"/>
            <a:ext cx="219894"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854710"/>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Codec Pro Bold"/>
                <a:ea typeface="Codec Pro Bold"/>
                <a:cs typeface="Codec Pro Bold"/>
                <a:sym typeface="Codec Pro Bold"/>
              </a:rPr>
              <a:t>Data Preparation</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3"/>
            <a:stretch>
              <a:fillRect l="0" t="0" r="0" b="0"/>
            </a:stretch>
          </a:blipFill>
        </p:spPr>
      </p:sp>
      <p:sp>
        <p:nvSpPr>
          <p:cNvPr name="Freeform 4" id="4"/>
          <p:cNvSpPr/>
          <p:nvPr/>
        </p:nvSpPr>
        <p:spPr>
          <a:xfrm flipH="false" flipV="false" rot="0">
            <a:off x="1461299" y="3987658"/>
            <a:ext cx="5018703" cy="6045256"/>
          </a:xfrm>
          <a:custGeom>
            <a:avLst/>
            <a:gdLst/>
            <a:ahLst/>
            <a:cxnLst/>
            <a:rect r="r" b="b" t="t" l="l"/>
            <a:pathLst>
              <a:path h="6045256" w="5018703">
                <a:moveTo>
                  <a:pt x="0" y="0"/>
                </a:moveTo>
                <a:lnTo>
                  <a:pt x="5018703" y="0"/>
                </a:lnTo>
                <a:lnTo>
                  <a:pt x="5018703" y="6045256"/>
                </a:lnTo>
                <a:lnTo>
                  <a:pt x="0" y="6045256"/>
                </a:lnTo>
                <a:lnTo>
                  <a:pt x="0" y="0"/>
                </a:lnTo>
                <a:close/>
              </a:path>
            </a:pathLst>
          </a:custGeom>
          <a:blipFill>
            <a:blip r:embed="rId4"/>
            <a:stretch>
              <a:fillRect l="0" t="0" r="0" b="0"/>
            </a:stretch>
          </a:blipFill>
        </p:spPr>
      </p:sp>
      <p:sp>
        <p:nvSpPr>
          <p:cNvPr name="Freeform 5" id="5"/>
          <p:cNvSpPr/>
          <p:nvPr/>
        </p:nvSpPr>
        <p:spPr>
          <a:xfrm flipH="false" flipV="false" rot="0">
            <a:off x="6634648" y="3987658"/>
            <a:ext cx="5018703" cy="6045256"/>
          </a:xfrm>
          <a:custGeom>
            <a:avLst/>
            <a:gdLst/>
            <a:ahLst/>
            <a:cxnLst/>
            <a:rect r="r" b="b" t="t" l="l"/>
            <a:pathLst>
              <a:path h="6045256" w="5018703">
                <a:moveTo>
                  <a:pt x="0" y="0"/>
                </a:moveTo>
                <a:lnTo>
                  <a:pt x="5018704" y="0"/>
                </a:lnTo>
                <a:lnTo>
                  <a:pt x="5018704" y="6045256"/>
                </a:lnTo>
                <a:lnTo>
                  <a:pt x="0" y="6045256"/>
                </a:lnTo>
                <a:lnTo>
                  <a:pt x="0" y="0"/>
                </a:lnTo>
                <a:close/>
              </a:path>
            </a:pathLst>
          </a:custGeom>
          <a:blipFill>
            <a:blip r:embed="rId5"/>
            <a:stretch>
              <a:fillRect l="0" t="0" r="0" b="0"/>
            </a:stretch>
          </a:blipFill>
        </p:spPr>
      </p:sp>
      <p:sp>
        <p:nvSpPr>
          <p:cNvPr name="Freeform 6" id="6"/>
          <p:cNvSpPr/>
          <p:nvPr/>
        </p:nvSpPr>
        <p:spPr>
          <a:xfrm flipH="false" flipV="false" rot="0">
            <a:off x="11942122" y="3987658"/>
            <a:ext cx="5018703" cy="6045256"/>
          </a:xfrm>
          <a:custGeom>
            <a:avLst/>
            <a:gdLst/>
            <a:ahLst/>
            <a:cxnLst/>
            <a:rect r="r" b="b" t="t" l="l"/>
            <a:pathLst>
              <a:path h="6045256" w="5018703">
                <a:moveTo>
                  <a:pt x="0" y="0"/>
                </a:moveTo>
                <a:lnTo>
                  <a:pt x="5018703" y="0"/>
                </a:lnTo>
                <a:lnTo>
                  <a:pt x="5018703" y="6045256"/>
                </a:lnTo>
                <a:lnTo>
                  <a:pt x="0" y="6045256"/>
                </a:lnTo>
                <a:lnTo>
                  <a:pt x="0" y="0"/>
                </a:lnTo>
                <a:close/>
              </a:path>
            </a:pathLst>
          </a:custGeom>
          <a:blipFill>
            <a:blip r:embed="rId6"/>
            <a:stretch>
              <a:fillRect l="0" t="0" r="0" b="0"/>
            </a:stretch>
          </a:blipFill>
        </p:spPr>
      </p:sp>
      <p:sp>
        <p:nvSpPr>
          <p:cNvPr name="TextBox 7" id="7"/>
          <p:cNvSpPr txBox="true"/>
          <p:nvPr/>
        </p:nvSpPr>
        <p:spPr>
          <a:xfrm rot="0">
            <a:off x="1028700" y="1741254"/>
            <a:ext cx="16230600" cy="1410335"/>
          </a:xfrm>
          <a:prstGeom prst="rect">
            <a:avLst/>
          </a:prstGeom>
        </p:spPr>
        <p:txBody>
          <a:bodyPr anchor="t" rtlCol="false" tIns="0" lIns="0" bIns="0" rIns="0">
            <a:spAutoFit/>
          </a:bodyPr>
          <a:lstStyle/>
          <a:p>
            <a:pPr algn="just">
              <a:lnSpc>
                <a:spcPts val="3640"/>
              </a:lnSpc>
            </a:pPr>
            <a:r>
              <a:rPr lang="en-US" sz="2600">
                <a:solidFill>
                  <a:srgbClr val="000000"/>
                </a:solidFill>
                <a:latin typeface="Codec Pro"/>
                <a:ea typeface="Codec Pro"/>
                <a:cs typeface="Codec Pro"/>
                <a:sym typeface="Codec Pro"/>
              </a:rPr>
              <a:t>3. Truncation: </a:t>
            </a: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Initially not required for all models</a:t>
            </a:r>
          </a:p>
          <a:p>
            <a:pPr algn="just" marL="561341" indent="-280670" lvl="1">
              <a:lnSpc>
                <a:spcPts val="3640"/>
              </a:lnSpc>
              <a:buFont typeface="Arial"/>
              <a:buChar char="•"/>
            </a:pPr>
            <a:r>
              <a:rPr lang="en-US" sz="2600">
                <a:solidFill>
                  <a:srgbClr val="000000"/>
                </a:solidFill>
                <a:latin typeface="Codec Pro"/>
                <a:ea typeface="Codec Pro"/>
                <a:cs typeface="Codec Pro"/>
                <a:sym typeface="Codec Pro"/>
              </a:rPr>
              <a:t>All datasets exceed bert-based model max token length</a:t>
            </a:r>
          </a:p>
        </p:txBody>
      </p:sp>
      <p:sp>
        <p:nvSpPr>
          <p:cNvPr name="TextBox 8" id="8"/>
          <p:cNvSpPr txBox="true"/>
          <p:nvPr/>
        </p:nvSpPr>
        <p:spPr>
          <a:xfrm rot="0">
            <a:off x="17735301" y="9677083"/>
            <a:ext cx="209848"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3056615" y="25380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Business understanding</a:t>
            </a:r>
          </a:p>
        </p:txBody>
      </p:sp>
      <p:sp>
        <p:nvSpPr>
          <p:cNvPr name="TextBox 3" id="3"/>
          <p:cNvSpPr txBox="true"/>
          <p:nvPr/>
        </p:nvSpPr>
        <p:spPr>
          <a:xfrm rot="0">
            <a:off x="3056615" y="628517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deployment</a:t>
            </a:r>
          </a:p>
        </p:txBody>
      </p:sp>
      <p:sp>
        <p:nvSpPr>
          <p:cNvPr name="TextBox 4" id="4"/>
          <p:cNvSpPr txBox="true"/>
          <p:nvPr/>
        </p:nvSpPr>
        <p:spPr>
          <a:xfrm rot="0">
            <a:off x="3056615" y="72218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conclusion</a:t>
            </a:r>
          </a:p>
        </p:txBody>
      </p:sp>
      <p:sp>
        <p:nvSpPr>
          <p:cNvPr name="Freeform 5" id="5"/>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6" id="6"/>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3"/>
            <a:stretch>
              <a:fillRect l="0" t="0" r="0" b="0"/>
            </a:stretch>
          </a:blipFill>
        </p:spPr>
      </p:sp>
      <p:sp>
        <p:nvSpPr>
          <p:cNvPr name="Freeform 7" id="7"/>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4"/>
            <a:stretch>
              <a:fillRect l="0" t="0" r="0" b="0"/>
            </a:stretch>
          </a:blipFill>
        </p:spPr>
      </p:sp>
      <p:sp>
        <p:nvSpPr>
          <p:cNvPr name="Freeform 8" id="8"/>
          <p:cNvSpPr/>
          <p:nvPr/>
        </p:nvSpPr>
        <p:spPr>
          <a:xfrm flipH="false" flipV="false" rot="-3106718">
            <a:off x="5865570" y="7368713"/>
            <a:ext cx="3130253" cy="2993304"/>
          </a:xfrm>
          <a:custGeom>
            <a:avLst/>
            <a:gdLst/>
            <a:ahLst/>
            <a:cxnLst/>
            <a:rect r="r" b="b" t="t" l="l"/>
            <a:pathLst>
              <a:path h="2993304" w="3130253">
                <a:moveTo>
                  <a:pt x="0" y="0"/>
                </a:moveTo>
                <a:lnTo>
                  <a:pt x="3130253" y="0"/>
                </a:lnTo>
                <a:lnTo>
                  <a:pt x="3130253" y="2993304"/>
                </a:lnTo>
                <a:lnTo>
                  <a:pt x="0" y="2993304"/>
                </a:lnTo>
                <a:lnTo>
                  <a:pt x="0" y="0"/>
                </a:lnTo>
                <a:close/>
              </a:path>
            </a:pathLst>
          </a:custGeom>
          <a:blipFill>
            <a:blip r:embed="rId3"/>
            <a:stretch>
              <a:fillRect l="0" t="0" r="0" b="0"/>
            </a:stretch>
          </a:blipFill>
        </p:spPr>
      </p:sp>
      <p:sp>
        <p:nvSpPr>
          <p:cNvPr name="Freeform 9" id="9"/>
          <p:cNvSpPr/>
          <p:nvPr/>
        </p:nvSpPr>
        <p:spPr>
          <a:xfrm flipH="false" flipV="false" rot="0">
            <a:off x="1548150" y="5029590"/>
            <a:ext cx="6005252" cy="142625"/>
          </a:xfrm>
          <a:custGeom>
            <a:avLst/>
            <a:gdLst/>
            <a:ahLst/>
            <a:cxnLst/>
            <a:rect r="r" b="b" t="t" l="l"/>
            <a:pathLst>
              <a:path h="142625" w="6005252">
                <a:moveTo>
                  <a:pt x="0" y="0"/>
                </a:moveTo>
                <a:lnTo>
                  <a:pt x="6005252" y="0"/>
                </a:lnTo>
                <a:lnTo>
                  <a:pt x="6005252" y="142625"/>
                </a:lnTo>
                <a:lnTo>
                  <a:pt x="0" y="142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611898" y="26709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01</a:t>
            </a:r>
          </a:p>
        </p:txBody>
      </p:sp>
      <p:sp>
        <p:nvSpPr>
          <p:cNvPr name="TextBox 11" id="11"/>
          <p:cNvSpPr txBox="true"/>
          <p:nvPr/>
        </p:nvSpPr>
        <p:spPr>
          <a:xfrm rot="0">
            <a:off x="1548150" y="885825"/>
            <a:ext cx="3345249" cy="1130300"/>
          </a:xfrm>
          <a:prstGeom prst="rect">
            <a:avLst/>
          </a:prstGeom>
        </p:spPr>
        <p:txBody>
          <a:bodyPr anchor="t" rtlCol="false" tIns="0" lIns="0" bIns="0" rIns="0">
            <a:spAutoFit/>
          </a:bodyPr>
          <a:lstStyle/>
          <a:p>
            <a:pPr algn="l">
              <a:lnSpc>
                <a:spcPts val="9100"/>
              </a:lnSpc>
              <a:spcBef>
                <a:spcPct val="0"/>
              </a:spcBef>
            </a:pPr>
            <a:r>
              <a:rPr lang="en-US" sz="6500">
                <a:solidFill>
                  <a:srgbClr val="0CC2E6"/>
                </a:solidFill>
                <a:latin typeface="Bebas Neue Cyrillic"/>
                <a:ea typeface="Bebas Neue Cyrillic"/>
                <a:cs typeface="Bebas Neue Cyrillic"/>
                <a:sym typeface="Bebas Neue Cyrillic"/>
              </a:rPr>
              <a:t>AGENDA</a:t>
            </a:r>
          </a:p>
        </p:txBody>
      </p:sp>
      <p:sp>
        <p:nvSpPr>
          <p:cNvPr name="TextBox 12" id="12"/>
          <p:cNvSpPr txBox="true"/>
          <p:nvPr/>
        </p:nvSpPr>
        <p:spPr>
          <a:xfrm rot="0">
            <a:off x="3056615" y="441192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modelling</a:t>
            </a:r>
          </a:p>
        </p:txBody>
      </p:sp>
      <p:sp>
        <p:nvSpPr>
          <p:cNvPr name="TextBox 13" id="13"/>
          <p:cNvSpPr txBox="true"/>
          <p:nvPr/>
        </p:nvSpPr>
        <p:spPr>
          <a:xfrm rot="0">
            <a:off x="3056615" y="534855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evaluation</a:t>
            </a:r>
          </a:p>
        </p:txBody>
      </p:sp>
      <p:sp>
        <p:nvSpPr>
          <p:cNvPr name="TextBox 14" id="14"/>
          <p:cNvSpPr txBox="true"/>
          <p:nvPr/>
        </p:nvSpPr>
        <p:spPr>
          <a:xfrm rot="0">
            <a:off x="1611898" y="36082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02</a:t>
            </a:r>
          </a:p>
        </p:txBody>
      </p:sp>
      <p:sp>
        <p:nvSpPr>
          <p:cNvPr name="TextBox 15" id="15"/>
          <p:cNvSpPr txBox="true"/>
          <p:nvPr/>
        </p:nvSpPr>
        <p:spPr>
          <a:xfrm rot="0">
            <a:off x="1611898" y="4541229"/>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03</a:t>
            </a:r>
          </a:p>
        </p:txBody>
      </p:sp>
      <p:sp>
        <p:nvSpPr>
          <p:cNvPr name="TextBox 16" id="16"/>
          <p:cNvSpPr txBox="true"/>
          <p:nvPr/>
        </p:nvSpPr>
        <p:spPr>
          <a:xfrm rot="0">
            <a:off x="1611898" y="5474172"/>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04</a:t>
            </a:r>
          </a:p>
        </p:txBody>
      </p:sp>
      <p:sp>
        <p:nvSpPr>
          <p:cNvPr name="TextBox 17" id="17"/>
          <p:cNvSpPr txBox="true"/>
          <p:nvPr/>
        </p:nvSpPr>
        <p:spPr>
          <a:xfrm rot="0">
            <a:off x="1611898" y="6407115"/>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05</a:t>
            </a:r>
          </a:p>
        </p:txBody>
      </p:sp>
      <p:sp>
        <p:nvSpPr>
          <p:cNvPr name="TextBox 18" id="18"/>
          <p:cNvSpPr txBox="true"/>
          <p:nvPr/>
        </p:nvSpPr>
        <p:spPr>
          <a:xfrm rot="0">
            <a:off x="1611898" y="7340058"/>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06</a:t>
            </a:r>
          </a:p>
        </p:txBody>
      </p:sp>
      <p:sp>
        <p:nvSpPr>
          <p:cNvPr name="Freeform 19" id="19"/>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7"/>
            <a:stretch>
              <a:fillRect l="0" t="0" r="0" b="0"/>
            </a:stretch>
          </a:blipFill>
        </p:spPr>
      </p:sp>
      <p:sp>
        <p:nvSpPr>
          <p:cNvPr name="TextBox 20" id="20"/>
          <p:cNvSpPr txBox="true"/>
          <p:nvPr/>
        </p:nvSpPr>
        <p:spPr>
          <a:xfrm rot="0">
            <a:off x="3056615" y="3475302"/>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data understanding &amp; PREPARATION</a:t>
            </a:r>
          </a:p>
        </p:txBody>
      </p:sp>
      <p:sp>
        <p:nvSpPr>
          <p:cNvPr name="TextBox 21" id="21"/>
          <p:cNvSpPr txBox="true"/>
          <p:nvPr/>
        </p:nvSpPr>
        <p:spPr>
          <a:xfrm rot="0">
            <a:off x="17735301" y="9677083"/>
            <a:ext cx="221382"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000000"/>
                </a:solidFill>
                <a:latin typeface="Codec Pro Bold"/>
                <a:ea typeface="Codec Pro Bold"/>
                <a:cs typeface="Codec Pro Bold"/>
                <a:sym typeface="Codec Pro Bold"/>
              </a:rPr>
              <a:t>Experiments</a:t>
            </a:r>
          </a:p>
          <a:p>
            <a:pPr algn="l">
              <a:lnSpc>
                <a:spcPts val="4480"/>
              </a:lnSpc>
              <a:spcBef>
                <a:spcPct val="0"/>
              </a:spcBef>
            </a:pPr>
            <a:r>
              <a:rPr lang="en-US" sz="3200">
                <a:solidFill>
                  <a:srgbClr val="000000"/>
                </a:solidFill>
                <a:latin typeface="Codec Pro Bold"/>
                <a:ea typeface="Codec Pro Bold"/>
                <a:cs typeface="Codec Pro Bold"/>
                <a:sym typeface="Codec Pro Bold"/>
              </a:rPr>
              <a:t>Evaluation with Exact Match (EM), F1 and BLEU Score</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TextBox 4" id="4"/>
          <p:cNvSpPr txBox="true"/>
          <p:nvPr/>
        </p:nvSpPr>
        <p:spPr>
          <a:xfrm rot="0">
            <a:off x="1028700" y="2607947"/>
            <a:ext cx="16230600" cy="7462520"/>
          </a:xfrm>
          <a:prstGeom prst="rect">
            <a:avLst/>
          </a:prstGeom>
        </p:spPr>
        <p:txBody>
          <a:bodyPr anchor="t" rtlCol="false" tIns="0" lIns="0" bIns="0" rIns="0">
            <a:spAutoFit/>
          </a:bodyPr>
          <a:lstStyle/>
          <a:p>
            <a:pPr algn="l">
              <a:lnSpc>
                <a:spcPts val="4480"/>
              </a:lnSpc>
            </a:pPr>
            <a:r>
              <a:rPr lang="en-US" sz="3200">
                <a:solidFill>
                  <a:srgbClr val="000000"/>
                </a:solidFill>
                <a:latin typeface="Codec Pro Bold"/>
                <a:ea typeface="Codec Pro Bold"/>
                <a:cs typeface="Codec Pro Bold"/>
                <a:sym typeface="Codec Pro Bold"/>
              </a:rPr>
              <a:t>Raw  Performance of BERT Family Models on SQUAD1.1</a:t>
            </a:r>
          </a:p>
          <a:p>
            <a:pPr algn="l" marL="518160" indent="-259080" lvl="1">
              <a:lnSpc>
                <a:spcPts val="3359"/>
              </a:lnSpc>
              <a:buFont typeface="Arial"/>
              <a:buChar char="•"/>
            </a:pPr>
            <a:r>
              <a:rPr lang="en-US" sz="2400">
                <a:solidFill>
                  <a:srgbClr val="000000"/>
                </a:solidFill>
                <a:latin typeface="Codec Pro"/>
                <a:ea typeface="Codec Pro"/>
                <a:cs typeface="Codec Pro"/>
                <a:sym typeface="Codec Pro"/>
              </a:rPr>
              <a:t>5% Random Sampling</a:t>
            </a:r>
          </a:p>
          <a:p>
            <a:pPr algn="l">
              <a:lnSpc>
                <a:spcPts val="4480"/>
              </a:lnSpc>
            </a:pPr>
          </a:p>
          <a:p>
            <a:pPr algn="l">
              <a:lnSpc>
                <a:spcPts val="4480"/>
              </a:lnSpc>
            </a:pPr>
            <a:r>
              <a:rPr lang="en-US" sz="3200">
                <a:solidFill>
                  <a:srgbClr val="000000"/>
                </a:solidFill>
                <a:latin typeface="Codec Pro Bold"/>
                <a:ea typeface="Codec Pro Bold"/>
                <a:cs typeface="Codec Pro Bold"/>
                <a:sym typeface="Codec Pro Bold"/>
              </a:rPr>
              <a:t>Hyperparameter Optimization of BERT-base-cased on SQUAD1.1</a:t>
            </a:r>
          </a:p>
          <a:p>
            <a:pPr algn="l" marL="518165" indent="-259082" lvl="1">
              <a:lnSpc>
                <a:spcPts val="3360"/>
              </a:lnSpc>
              <a:buFont typeface="Arial"/>
              <a:buChar char="•"/>
            </a:pPr>
            <a:r>
              <a:rPr lang="en-US" sz="2400">
                <a:solidFill>
                  <a:srgbClr val="000000"/>
                </a:solidFill>
                <a:latin typeface="Codec Pro"/>
                <a:ea typeface="Codec Pro"/>
                <a:cs typeface="Codec Pro"/>
                <a:sym typeface="Codec Pro"/>
              </a:rPr>
              <a:t>5% Random Sampling</a:t>
            </a:r>
          </a:p>
          <a:p>
            <a:pPr algn="l">
              <a:lnSpc>
                <a:spcPts val="3360"/>
              </a:lnSpc>
            </a:pPr>
          </a:p>
          <a:p>
            <a:pPr algn="l">
              <a:lnSpc>
                <a:spcPts val="4480"/>
              </a:lnSpc>
            </a:pPr>
            <a:r>
              <a:rPr lang="en-US" sz="3200">
                <a:solidFill>
                  <a:srgbClr val="000000"/>
                </a:solidFill>
                <a:latin typeface="Codec Pro Bold"/>
                <a:ea typeface="Codec Pro Bold"/>
                <a:cs typeface="Codec Pro Bold"/>
                <a:sym typeface="Codec Pro Bold"/>
              </a:rPr>
              <a:t>Raw Performance of BERT Family Models on SQUAD2.0</a:t>
            </a:r>
          </a:p>
          <a:p>
            <a:pPr algn="l" marL="518160" indent="-259080" lvl="1">
              <a:lnSpc>
                <a:spcPts val="3359"/>
              </a:lnSpc>
              <a:buFont typeface="Arial"/>
              <a:buChar char="•"/>
            </a:pPr>
            <a:r>
              <a:rPr lang="en-US" sz="2400">
                <a:solidFill>
                  <a:srgbClr val="000000"/>
                </a:solidFill>
                <a:latin typeface="Codec Pro Bold"/>
                <a:ea typeface="Codec Pro Bold"/>
                <a:cs typeface="Codec Pro Bold"/>
                <a:sym typeface="Codec Pro Bold"/>
              </a:rPr>
              <a:t> </a:t>
            </a:r>
            <a:r>
              <a:rPr lang="en-US" sz="2400">
                <a:solidFill>
                  <a:srgbClr val="000000"/>
                </a:solidFill>
                <a:latin typeface="Codec Pro"/>
                <a:ea typeface="Codec Pro"/>
                <a:cs typeface="Codec Pro"/>
                <a:sym typeface="Codec Pro"/>
              </a:rPr>
              <a:t>5% Stratified Sampling</a:t>
            </a:r>
          </a:p>
          <a:p>
            <a:pPr algn="l">
              <a:lnSpc>
                <a:spcPts val="4480"/>
              </a:lnSpc>
            </a:pPr>
          </a:p>
          <a:p>
            <a:pPr algn="l">
              <a:lnSpc>
                <a:spcPts val="4480"/>
              </a:lnSpc>
            </a:pPr>
            <a:r>
              <a:rPr lang="en-US" sz="3200">
                <a:solidFill>
                  <a:srgbClr val="000000"/>
                </a:solidFill>
                <a:latin typeface="Codec Pro Bold"/>
                <a:ea typeface="Codec Pro Bold"/>
                <a:cs typeface="Codec Pro Bold"/>
                <a:sym typeface="Codec Pro Bold"/>
              </a:rPr>
              <a:t>Hyperparameter Optimization of BERT-base-cased on SQUAD2.0</a:t>
            </a:r>
          </a:p>
          <a:p>
            <a:pPr algn="l" marL="518160" indent="-259080" lvl="1">
              <a:lnSpc>
                <a:spcPts val="3359"/>
              </a:lnSpc>
              <a:buFont typeface="Arial"/>
              <a:buChar char="•"/>
            </a:pPr>
            <a:r>
              <a:rPr lang="en-US" sz="2400">
                <a:solidFill>
                  <a:srgbClr val="000000"/>
                </a:solidFill>
                <a:latin typeface="Codec Pro Bold"/>
                <a:ea typeface="Codec Pro Bold"/>
                <a:cs typeface="Codec Pro Bold"/>
                <a:sym typeface="Codec Pro Bold"/>
              </a:rPr>
              <a:t> </a:t>
            </a:r>
            <a:r>
              <a:rPr lang="en-US" sz="2400">
                <a:solidFill>
                  <a:srgbClr val="000000"/>
                </a:solidFill>
                <a:latin typeface="Codec Pro"/>
                <a:ea typeface="Codec Pro"/>
                <a:cs typeface="Codec Pro"/>
                <a:sym typeface="Codec Pro"/>
              </a:rPr>
              <a:t>5% Stratified Sampling</a:t>
            </a:r>
          </a:p>
          <a:p>
            <a:pPr algn="l">
              <a:lnSpc>
                <a:spcPts val="3359"/>
              </a:lnSpc>
            </a:pPr>
          </a:p>
          <a:p>
            <a:pPr algn="l">
              <a:lnSpc>
                <a:spcPts val="4480"/>
              </a:lnSpc>
            </a:pPr>
            <a:r>
              <a:rPr lang="en-US" sz="3200">
                <a:solidFill>
                  <a:srgbClr val="000000"/>
                </a:solidFill>
                <a:latin typeface="Codec Pro Bold"/>
                <a:ea typeface="Codec Pro Bold"/>
                <a:cs typeface="Codec Pro Bold"/>
                <a:sym typeface="Codec Pro Bold"/>
              </a:rPr>
              <a:t>Raw performance of German-finetuned Models on GermanQUAD</a:t>
            </a:r>
          </a:p>
          <a:p>
            <a:pPr algn="l" marL="518160" indent="-259080" lvl="1">
              <a:lnSpc>
                <a:spcPts val="3359"/>
              </a:lnSpc>
              <a:buFont typeface="Arial"/>
              <a:buChar char="•"/>
            </a:pPr>
            <a:r>
              <a:rPr lang="en-US" sz="2400">
                <a:solidFill>
                  <a:srgbClr val="000000"/>
                </a:solidFill>
                <a:latin typeface="Codec Pro Bold"/>
                <a:ea typeface="Codec Pro Bold"/>
                <a:cs typeface="Codec Pro Bold"/>
                <a:sym typeface="Codec Pro Bold"/>
              </a:rPr>
              <a:t> 1</a:t>
            </a:r>
            <a:r>
              <a:rPr lang="en-US" sz="2400">
                <a:solidFill>
                  <a:srgbClr val="000000"/>
                </a:solidFill>
                <a:latin typeface="Codec Pro"/>
                <a:ea typeface="Codec Pro"/>
                <a:cs typeface="Codec Pro"/>
                <a:sym typeface="Codec Pro"/>
              </a:rPr>
              <a:t>0% Stratified Sampling</a:t>
            </a:r>
          </a:p>
          <a:p>
            <a:pPr algn="l">
              <a:lnSpc>
                <a:spcPts val="4480"/>
              </a:lnSpc>
              <a:spcBef>
                <a:spcPct val="0"/>
              </a:spcBef>
            </a:pPr>
          </a:p>
        </p:txBody>
      </p:sp>
      <p:sp>
        <p:nvSpPr>
          <p:cNvPr name="TextBox 5" id="5"/>
          <p:cNvSpPr txBox="true"/>
          <p:nvPr/>
        </p:nvSpPr>
        <p:spPr>
          <a:xfrm rot="0">
            <a:off x="17735301" y="9677083"/>
            <a:ext cx="219894"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1611898" y="26709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01</a:t>
            </a:r>
          </a:p>
        </p:txBody>
      </p:sp>
      <p:sp>
        <p:nvSpPr>
          <p:cNvPr name="TextBox 3" id="3"/>
          <p:cNvSpPr txBox="true"/>
          <p:nvPr/>
        </p:nvSpPr>
        <p:spPr>
          <a:xfrm rot="0">
            <a:off x="1548150" y="885825"/>
            <a:ext cx="3345249" cy="1130300"/>
          </a:xfrm>
          <a:prstGeom prst="rect">
            <a:avLst/>
          </a:prstGeom>
        </p:spPr>
        <p:txBody>
          <a:bodyPr anchor="t" rtlCol="false" tIns="0" lIns="0" bIns="0" rIns="0">
            <a:spAutoFit/>
          </a:bodyPr>
          <a:lstStyle/>
          <a:p>
            <a:pPr algn="l">
              <a:lnSpc>
                <a:spcPts val="9100"/>
              </a:lnSpc>
              <a:spcBef>
                <a:spcPct val="0"/>
              </a:spcBef>
            </a:pPr>
            <a:r>
              <a:rPr lang="en-US" sz="6500">
                <a:solidFill>
                  <a:srgbClr val="0CC2E6"/>
                </a:solidFill>
                <a:latin typeface="Bebas Neue Cyrillic"/>
                <a:ea typeface="Bebas Neue Cyrillic"/>
                <a:cs typeface="Bebas Neue Cyrillic"/>
                <a:sym typeface="Bebas Neue Cyrillic"/>
              </a:rPr>
              <a:t>AGENDA</a:t>
            </a:r>
          </a:p>
        </p:txBody>
      </p:sp>
      <p:sp>
        <p:nvSpPr>
          <p:cNvPr name="TextBox 4" id="4"/>
          <p:cNvSpPr txBox="true"/>
          <p:nvPr/>
        </p:nvSpPr>
        <p:spPr>
          <a:xfrm rot="0">
            <a:off x="3056615" y="25380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Business understanding</a:t>
            </a:r>
          </a:p>
        </p:txBody>
      </p:sp>
      <p:sp>
        <p:nvSpPr>
          <p:cNvPr name="TextBox 5" id="5"/>
          <p:cNvSpPr txBox="true"/>
          <p:nvPr/>
        </p:nvSpPr>
        <p:spPr>
          <a:xfrm rot="0">
            <a:off x="3056615" y="3475302"/>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data understanding &amp; PREPARATION</a:t>
            </a:r>
          </a:p>
        </p:txBody>
      </p:sp>
      <p:sp>
        <p:nvSpPr>
          <p:cNvPr name="TextBox 6" id="6"/>
          <p:cNvSpPr txBox="true"/>
          <p:nvPr/>
        </p:nvSpPr>
        <p:spPr>
          <a:xfrm rot="0">
            <a:off x="3056615" y="441192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modelling</a:t>
            </a:r>
          </a:p>
        </p:txBody>
      </p:sp>
      <p:sp>
        <p:nvSpPr>
          <p:cNvPr name="TextBox 7" id="7"/>
          <p:cNvSpPr txBox="true"/>
          <p:nvPr/>
        </p:nvSpPr>
        <p:spPr>
          <a:xfrm rot="0">
            <a:off x="3056615" y="534855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evaluation</a:t>
            </a:r>
          </a:p>
        </p:txBody>
      </p:sp>
      <p:sp>
        <p:nvSpPr>
          <p:cNvPr name="TextBox 8" id="8"/>
          <p:cNvSpPr txBox="true"/>
          <p:nvPr/>
        </p:nvSpPr>
        <p:spPr>
          <a:xfrm rot="0">
            <a:off x="3056615" y="628517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deployment</a:t>
            </a:r>
          </a:p>
        </p:txBody>
      </p:sp>
      <p:sp>
        <p:nvSpPr>
          <p:cNvPr name="TextBox 9" id="9"/>
          <p:cNvSpPr txBox="true"/>
          <p:nvPr/>
        </p:nvSpPr>
        <p:spPr>
          <a:xfrm rot="0">
            <a:off x="3056615" y="72218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conclusion</a:t>
            </a:r>
          </a:p>
        </p:txBody>
      </p:sp>
      <p:sp>
        <p:nvSpPr>
          <p:cNvPr name="TextBox 10" id="10"/>
          <p:cNvSpPr txBox="true"/>
          <p:nvPr/>
        </p:nvSpPr>
        <p:spPr>
          <a:xfrm rot="0">
            <a:off x="1611898" y="36082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02</a:t>
            </a:r>
          </a:p>
        </p:txBody>
      </p:sp>
      <p:sp>
        <p:nvSpPr>
          <p:cNvPr name="TextBox 11" id="11"/>
          <p:cNvSpPr txBox="true"/>
          <p:nvPr/>
        </p:nvSpPr>
        <p:spPr>
          <a:xfrm rot="0">
            <a:off x="1611898" y="4541229"/>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03</a:t>
            </a:r>
          </a:p>
        </p:txBody>
      </p:sp>
      <p:sp>
        <p:nvSpPr>
          <p:cNvPr name="TextBox 12" id="12"/>
          <p:cNvSpPr txBox="true"/>
          <p:nvPr/>
        </p:nvSpPr>
        <p:spPr>
          <a:xfrm rot="0">
            <a:off x="1611898" y="5474172"/>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04</a:t>
            </a:r>
          </a:p>
        </p:txBody>
      </p:sp>
      <p:sp>
        <p:nvSpPr>
          <p:cNvPr name="TextBox 13" id="13"/>
          <p:cNvSpPr txBox="true"/>
          <p:nvPr/>
        </p:nvSpPr>
        <p:spPr>
          <a:xfrm rot="0">
            <a:off x="1611898" y="6407115"/>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05</a:t>
            </a:r>
          </a:p>
        </p:txBody>
      </p:sp>
      <p:sp>
        <p:nvSpPr>
          <p:cNvPr name="TextBox 14" id="14"/>
          <p:cNvSpPr txBox="true"/>
          <p:nvPr/>
        </p:nvSpPr>
        <p:spPr>
          <a:xfrm rot="0">
            <a:off x="1611898" y="7340058"/>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06</a:t>
            </a:r>
          </a:p>
        </p:txBody>
      </p:sp>
      <p:sp>
        <p:nvSpPr>
          <p:cNvPr name="Freeform 15" id="15"/>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3"/>
            <a:stretch>
              <a:fillRect l="0" t="0" r="0" b="0"/>
            </a:stretch>
          </a:blipFill>
        </p:spPr>
      </p:sp>
      <p:sp>
        <p:nvSpPr>
          <p:cNvPr name="Freeform 16" id="16"/>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Freeform 17" id="17"/>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5"/>
            <a:stretch>
              <a:fillRect l="0" t="0" r="0" b="0"/>
            </a:stretch>
          </a:blipFill>
        </p:spPr>
      </p:sp>
      <p:sp>
        <p:nvSpPr>
          <p:cNvPr name="Freeform 18" id="18"/>
          <p:cNvSpPr/>
          <p:nvPr/>
        </p:nvSpPr>
        <p:spPr>
          <a:xfrm flipH="false" flipV="false" rot="-3106718">
            <a:off x="5865570" y="7368713"/>
            <a:ext cx="3130253" cy="2993304"/>
          </a:xfrm>
          <a:custGeom>
            <a:avLst/>
            <a:gdLst/>
            <a:ahLst/>
            <a:cxnLst/>
            <a:rect r="r" b="b" t="t" l="l"/>
            <a:pathLst>
              <a:path h="2993304" w="3130253">
                <a:moveTo>
                  <a:pt x="0" y="0"/>
                </a:moveTo>
                <a:lnTo>
                  <a:pt x="3130253" y="0"/>
                </a:lnTo>
                <a:lnTo>
                  <a:pt x="3130253" y="2993304"/>
                </a:lnTo>
                <a:lnTo>
                  <a:pt x="0" y="2993304"/>
                </a:lnTo>
                <a:lnTo>
                  <a:pt x="0" y="0"/>
                </a:lnTo>
                <a:close/>
              </a:path>
            </a:pathLst>
          </a:custGeom>
          <a:blipFill>
            <a:blip r:embed="rId4"/>
            <a:stretch>
              <a:fillRect l="0" t="0" r="0" b="0"/>
            </a:stretch>
          </a:blipFill>
        </p:spPr>
      </p:sp>
      <p:sp>
        <p:nvSpPr>
          <p:cNvPr name="Freeform 19" id="19"/>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6"/>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000000"/>
                </a:solidFill>
                <a:latin typeface="Codec Pro Bold"/>
                <a:ea typeface="Codec Pro Bold"/>
                <a:cs typeface="Codec Pro Bold"/>
                <a:sym typeface="Codec Pro Bold"/>
              </a:rPr>
              <a:t>BERT Family Models for SQUAD1.1 and SQUAD2.0</a:t>
            </a:r>
          </a:p>
          <a:p>
            <a:pPr algn="l">
              <a:lnSpc>
                <a:spcPts val="4480"/>
              </a:lnSpc>
              <a:spcBef>
                <a:spcPct val="0"/>
              </a:spcBef>
            </a:pPr>
            <a:r>
              <a:rPr lang="en-US" sz="3200">
                <a:solidFill>
                  <a:srgbClr val="000000"/>
                </a:solidFill>
                <a:latin typeface="Codec Pro"/>
                <a:ea typeface="Codec Pro"/>
                <a:cs typeface="Codec Pro"/>
                <a:sym typeface="Codec Pro"/>
              </a:rPr>
              <a:t>Subtitle</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TextBox 4" id="4"/>
          <p:cNvSpPr txBox="true"/>
          <p:nvPr/>
        </p:nvSpPr>
        <p:spPr>
          <a:xfrm rot="0">
            <a:off x="1028700" y="2607947"/>
            <a:ext cx="16230600" cy="6938645"/>
          </a:xfrm>
          <a:prstGeom prst="rect">
            <a:avLst/>
          </a:prstGeom>
        </p:spPr>
        <p:txBody>
          <a:bodyPr anchor="t" rtlCol="false" tIns="0" lIns="0" bIns="0" rIns="0">
            <a:spAutoFit/>
          </a:bodyPr>
          <a:lstStyle/>
          <a:p>
            <a:pPr algn="l">
              <a:lnSpc>
                <a:spcPts val="4480"/>
              </a:lnSpc>
            </a:pPr>
            <a:r>
              <a:rPr lang="en-US" sz="3200">
                <a:solidFill>
                  <a:srgbClr val="000000"/>
                </a:solidFill>
                <a:latin typeface="Codec Pro Bold"/>
                <a:ea typeface="Codec Pro Bold"/>
                <a:cs typeface="Codec Pro Bold"/>
                <a:sym typeface="Codec Pro Bold"/>
              </a:rPr>
              <a:t>BERT-base-cased (110M parameters)</a:t>
            </a:r>
          </a:p>
          <a:p>
            <a:pPr algn="l">
              <a:lnSpc>
                <a:spcPts val="4480"/>
              </a:lnSpc>
            </a:pPr>
          </a:p>
          <a:p>
            <a:pPr algn="l">
              <a:lnSpc>
                <a:spcPts val="4479"/>
              </a:lnSpc>
            </a:pPr>
            <a:r>
              <a:rPr lang="en-US" sz="3199">
                <a:solidFill>
                  <a:srgbClr val="000000"/>
                </a:solidFill>
                <a:latin typeface="Codec Pro Bold"/>
                <a:ea typeface="Codec Pro Bold"/>
                <a:cs typeface="Codec Pro Bold"/>
                <a:sym typeface="Codec Pro Bold"/>
              </a:rPr>
              <a:t>DistilBERT-base-uncased</a:t>
            </a:r>
            <a:r>
              <a:rPr lang="en-US" sz="3199">
                <a:solidFill>
                  <a:srgbClr val="000000"/>
                </a:solidFill>
                <a:latin typeface="Codec Pro Bold"/>
                <a:ea typeface="Codec Pro Bold"/>
                <a:cs typeface="Codec Pro Bold"/>
                <a:sym typeface="Codec Pro Bold"/>
              </a:rPr>
              <a:t> (66M parameters)</a:t>
            </a:r>
          </a:p>
          <a:p>
            <a:pPr algn="l" marL="518162" indent="-259081" lvl="1">
              <a:lnSpc>
                <a:spcPts val="3360"/>
              </a:lnSpc>
              <a:buFont typeface="Arial"/>
              <a:buChar char="•"/>
            </a:pPr>
            <a:r>
              <a:rPr lang="en-US" sz="2400">
                <a:solidFill>
                  <a:srgbClr val="000000"/>
                </a:solidFill>
                <a:latin typeface="Codec Pro"/>
                <a:ea typeface="Codec Pro"/>
                <a:cs typeface="Codec Pro"/>
                <a:sym typeface="Codec Pro"/>
              </a:rPr>
              <a:t>Distilled version of BERT</a:t>
            </a:r>
          </a:p>
          <a:p>
            <a:pPr algn="l">
              <a:lnSpc>
                <a:spcPts val="3640"/>
              </a:lnSpc>
            </a:pPr>
          </a:p>
          <a:p>
            <a:pPr algn="l">
              <a:lnSpc>
                <a:spcPts val="4480"/>
              </a:lnSpc>
            </a:pPr>
            <a:r>
              <a:rPr lang="en-US" sz="3200">
                <a:solidFill>
                  <a:srgbClr val="000000"/>
                </a:solidFill>
                <a:latin typeface="Codec Pro Bold"/>
                <a:ea typeface="Codec Pro Bold"/>
                <a:cs typeface="Codec Pro Bold"/>
                <a:sym typeface="Codec Pro Bold"/>
              </a:rPr>
              <a:t>RoBERTa-base (125M parameters)</a:t>
            </a:r>
          </a:p>
          <a:p>
            <a:pPr algn="l" marL="518165" indent="-259082" lvl="1">
              <a:lnSpc>
                <a:spcPts val="3360"/>
              </a:lnSpc>
              <a:buFont typeface="Arial"/>
              <a:buChar char="•"/>
            </a:pPr>
            <a:r>
              <a:rPr lang="en-US" sz="2400">
                <a:solidFill>
                  <a:srgbClr val="000000"/>
                </a:solidFill>
                <a:latin typeface="Codec Pro"/>
                <a:ea typeface="Codec Pro"/>
                <a:cs typeface="Codec Pro"/>
                <a:sym typeface="Codec Pro"/>
              </a:rPr>
              <a:t>Balanced performance and efficiency</a:t>
            </a:r>
          </a:p>
          <a:p>
            <a:pPr algn="l">
              <a:lnSpc>
                <a:spcPts val="3360"/>
              </a:lnSpc>
            </a:pPr>
          </a:p>
          <a:p>
            <a:pPr algn="l">
              <a:lnSpc>
                <a:spcPts val="4480"/>
              </a:lnSpc>
            </a:pPr>
            <a:r>
              <a:rPr lang="en-US" sz="3200">
                <a:solidFill>
                  <a:srgbClr val="000000"/>
                </a:solidFill>
                <a:latin typeface="Codec Pro Bold"/>
                <a:ea typeface="Codec Pro Bold"/>
                <a:cs typeface="Codec Pro Bold"/>
                <a:sym typeface="Codec Pro Bold"/>
              </a:rPr>
              <a:t>RoBERTa-large (355M parameters)</a:t>
            </a:r>
          </a:p>
          <a:p>
            <a:pPr algn="l">
              <a:lnSpc>
                <a:spcPts val="3360"/>
              </a:lnSpc>
            </a:pPr>
          </a:p>
          <a:p>
            <a:pPr algn="l">
              <a:lnSpc>
                <a:spcPts val="4480"/>
              </a:lnSpc>
            </a:pPr>
            <a:r>
              <a:rPr lang="en-US" sz="3200">
                <a:solidFill>
                  <a:srgbClr val="000000"/>
                </a:solidFill>
                <a:latin typeface="Codec Pro Bold"/>
                <a:ea typeface="Codec Pro Bold"/>
                <a:cs typeface="Codec Pro Bold"/>
                <a:sym typeface="Codec Pro Bold"/>
              </a:rPr>
              <a:t>ALBERT-v2-large (18M parameters)</a:t>
            </a:r>
          </a:p>
          <a:p>
            <a:pPr algn="l" marL="518165" indent="-259082" lvl="1">
              <a:lnSpc>
                <a:spcPts val="3360"/>
              </a:lnSpc>
              <a:buFont typeface="Arial"/>
              <a:buChar char="•"/>
            </a:pPr>
            <a:r>
              <a:rPr lang="en-US" sz="2400">
                <a:solidFill>
                  <a:srgbClr val="000000"/>
                </a:solidFill>
                <a:latin typeface="Codec Pro"/>
                <a:ea typeface="Codec Pro"/>
                <a:cs typeface="Codec Pro"/>
                <a:sym typeface="Codec Pro"/>
              </a:rPr>
              <a:t>Compact and parameter-efficient</a:t>
            </a:r>
          </a:p>
          <a:p>
            <a:pPr algn="l" marL="518165" indent="-259082" lvl="1">
              <a:lnSpc>
                <a:spcPts val="3360"/>
              </a:lnSpc>
              <a:buFont typeface="Arial"/>
              <a:buChar char="•"/>
            </a:pPr>
            <a:r>
              <a:rPr lang="en-US" sz="2400">
                <a:solidFill>
                  <a:srgbClr val="000000"/>
                </a:solidFill>
                <a:latin typeface="Codec Pro"/>
                <a:ea typeface="Codec Pro"/>
                <a:cs typeface="Codec Pro"/>
                <a:sym typeface="Codec Pro"/>
              </a:rPr>
              <a:t>Suitable for memory-constraint scenarios</a:t>
            </a:r>
          </a:p>
          <a:p>
            <a:pPr algn="l">
              <a:lnSpc>
                <a:spcPts val="4480"/>
              </a:lnSpc>
              <a:spcBef>
                <a:spcPct val="0"/>
              </a:spcBef>
            </a:pPr>
          </a:p>
        </p:txBody>
      </p:sp>
      <p:sp>
        <p:nvSpPr>
          <p:cNvPr name="TextBox 5" id="5"/>
          <p:cNvSpPr txBox="true"/>
          <p:nvPr/>
        </p:nvSpPr>
        <p:spPr>
          <a:xfrm rot="0">
            <a:off x="17735301" y="9677083"/>
            <a:ext cx="296912"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000000"/>
                </a:solidFill>
                <a:latin typeface="Codec Pro Bold"/>
                <a:ea typeface="Codec Pro Bold"/>
                <a:cs typeface="Codec Pro Bold"/>
                <a:sym typeface="Codec Pro Bold"/>
              </a:rPr>
              <a:t>German-finetuned Models for GermanQUAD</a:t>
            </a:r>
          </a:p>
          <a:p>
            <a:pPr algn="l">
              <a:lnSpc>
                <a:spcPts val="4480"/>
              </a:lnSpc>
              <a:spcBef>
                <a:spcPct val="0"/>
              </a:spcBef>
            </a:pPr>
            <a:r>
              <a:rPr lang="en-US" sz="3200">
                <a:solidFill>
                  <a:srgbClr val="000000"/>
                </a:solidFill>
                <a:latin typeface="Codec Pro"/>
                <a:ea typeface="Codec Pro"/>
                <a:cs typeface="Codec Pro"/>
                <a:sym typeface="Codec Pro"/>
              </a:rPr>
              <a:t>Subtitle</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TextBox 4" id="4"/>
          <p:cNvSpPr txBox="true"/>
          <p:nvPr/>
        </p:nvSpPr>
        <p:spPr>
          <a:xfrm rot="0">
            <a:off x="1028700" y="2607947"/>
            <a:ext cx="16230600" cy="3538220"/>
          </a:xfrm>
          <a:prstGeom prst="rect">
            <a:avLst/>
          </a:prstGeom>
        </p:spPr>
        <p:txBody>
          <a:bodyPr anchor="t" rtlCol="false" tIns="0" lIns="0" bIns="0" rIns="0">
            <a:spAutoFit/>
          </a:bodyPr>
          <a:lstStyle/>
          <a:p>
            <a:pPr algn="l">
              <a:lnSpc>
                <a:spcPts val="4480"/>
              </a:lnSpc>
            </a:pPr>
            <a:r>
              <a:rPr lang="en-US" sz="3200">
                <a:solidFill>
                  <a:srgbClr val="000000"/>
                </a:solidFill>
                <a:latin typeface="Codec Pro Bold"/>
                <a:ea typeface="Codec Pro Bold"/>
                <a:cs typeface="Codec Pro Bold"/>
                <a:sym typeface="Codec Pro Bold"/>
              </a:rPr>
              <a:t> GElectra-base (110M parameters)</a:t>
            </a:r>
          </a:p>
          <a:p>
            <a:pPr algn="l" marL="518165" indent="-259082" lvl="1">
              <a:lnSpc>
                <a:spcPts val="3360"/>
              </a:lnSpc>
              <a:buFont typeface="Arial"/>
              <a:buChar char="•"/>
            </a:pPr>
            <a:r>
              <a:rPr lang="en-US" sz="2400">
                <a:solidFill>
                  <a:srgbClr val="000000"/>
                </a:solidFill>
                <a:latin typeface="Codec Pro"/>
                <a:ea typeface="Codec Pro"/>
                <a:cs typeface="Codec Pro"/>
                <a:sym typeface="Codec Pro"/>
              </a:rPr>
              <a:t>German version of Electra</a:t>
            </a:r>
          </a:p>
          <a:p>
            <a:pPr algn="l" marL="518165" indent="-259082" lvl="1">
              <a:lnSpc>
                <a:spcPts val="3360"/>
              </a:lnSpc>
              <a:buFont typeface="Arial"/>
              <a:buChar char="•"/>
            </a:pPr>
            <a:r>
              <a:rPr lang="en-US" sz="2400">
                <a:solidFill>
                  <a:srgbClr val="000000"/>
                </a:solidFill>
                <a:latin typeface="Codec Pro"/>
                <a:ea typeface="Codec Pro"/>
                <a:cs typeface="Codec Pro"/>
                <a:sym typeface="Codec Pro"/>
              </a:rPr>
              <a:t>Efficiently pre-trained with replaced token detection</a:t>
            </a:r>
          </a:p>
          <a:p>
            <a:pPr algn="l">
              <a:lnSpc>
                <a:spcPts val="4480"/>
              </a:lnSpc>
            </a:pPr>
          </a:p>
          <a:p>
            <a:pPr algn="l">
              <a:lnSpc>
                <a:spcPts val="4479"/>
              </a:lnSpc>
            </a:pPr>
            <a:r>
              <a:rPr lang="en-US" sz="3199">
                <a:solidFill>
                  <a:srgbClr val="000000"/>
                </a:solidFill>
                <a:latin typeface="Codec Pro Bold"/>
                <a:ea typeface="Codec Pro Bold"/>
                <a:cs typeface="Codec Pro Bold"/>
                <a:sym typeface="Codec Pro Bold"/>
              </a:rPr>
              <a:t>GBERT-base</a:t>
            </a:r>
            <a:r>
              <a:rPr lang="en-US" sz="3199">
                <a:solidFill>
                  <a:srgbClr val="000000"/>
                </a:solidFill>
                <a:latin typeface="Codec Pro Bold"/>
                <a:ea typeface="Codec Pro Bold"/>
                <a:cs typeface="Codec Pro Bold"/>
                <a:sym typeface="Codec Pro Bold"/>
              </a:rPr>
              <a:t> (110M parameters)</a:t>
            </a:r>
          </a:p>
          <a:p>
            <a:pPr algn="l" marL="518162" indent="-259081" lvl="1">
              <a:lnSpc>
                <a:spcPts val="3360"/>
              </a:lnSpc>
              <a:buFont typeface="Arial"/>
              <a:buChar char="•"/>
            </a:pPr>
            <a:r>
              <a:rPr lang="en-US" sz="2400">
                <a:solidFill>
                  <a:srgbClr val="000000"/>
                </a:solidFill>
                <a:latin typeface="Codec Pro"/>
                <a:ea typeface="Codec Pro"/>
                <a:cs typeface="Codec Pro"/>
                <a:sym typeface="Codec Pro"/>
              </a:rPr>
              <a:t>German</a:t>
            </a:r>
            <a:r>
              <a:rPr lang="en-US" sz="2400">
                <a:solidFill>
                  <a:srgbClr val="000000"/>
                </a:solidFill>
                <a:latin typeface="Codec Pro Bold"/>
                <a:ea typeface="Codec Pro Bold"/>
                <a:cs typeface="Codec Pro Bold"/>
                <a:sym typeface="Codec Pro Bold"/>
              </a:rPr>
              <a:t> </a:t>
            </a:r>
            <a:r>
              <a:rPr lang="en-US" sz="2400">
                <a:solidFill>
                  <a:srgbClr val="000000"/>
                </a:solidFill>
                <a:latin typeface="Codec Pro"/>
                <a:ea typeface="Codec Pro"/>
                <a:cs typeface="Codec Pro"/>
                <a:sym typeface="Codec Pro"/>
              </a:rPr>
              <a:t>BERT model</a:t>
            </a:r>
          </a:p>
          <a:p>
            <a:pPr algn="l">
              <a:lnSpc>
                <a:spcPts val="4480"/>
              </a:lnSpc>
              <a:spcBef>
                <a:spcPct val="0"/>
              </a:spcBef>
            </a:pPr>
          </a:p>
        </p:txBody>
      </p:sp>
      <p:sp>
        <p:nvSpPr>
          <p:cNvPr name="TextBox 5" id="5"/>
          <p:cNvSpPr txBox="true"/>
          <p:nvPr/>
        </p:nvSpPr>
        <p:spPr>
          <a:xfrm rot="0">
            <a:off x="17735301" y="9677083"/>
            <a:ext cx="217810"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000000"/>
                </a:solidFill>
                <a:latin typeface="Codec Pro Bold"/>
                <a:ea typeface="Codec Pro Bold"/>
                <a:cs typeface="Codec Pro Bold"/>
                <a:sym typeface="Codec Pro Bold"/>
              </a:rPr>
              <a:t>Hyperparameter Optimization Algorithms</a:t>
            </a:r>
          </a:p>
          <a:p>
            <a:pPr algn="l">
              <a:lnSpc>
                <a:spcPts val="4480"/>
              </a:lnSpc>
              <a:spcBef>
                <a:spcPct val="0"/>
              </a:spcBef>
            </a:pP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TextBox 4" id="4"/>
          <p:cNvSpPr txBox="true"/>
          <p:nvPr/>
        </p:nvSpPr>
        <p:spPr>
          <a:xfrm rot="0">
            <a:off x="1028700" y="2607947"/>
            <a:ext cx="16230600" cy="5709920"/>
          </a:xfrm>
          <a:prstGeom prst="rect">
            <a:avLst/>
          </a:prstGeom>
        </p:spPr>
        <p:txBody>
          <a:bodyPr anchor="t" rtlCol="false" tIns="0" lIns="0" bIns="0" rIns="0">
            <a:spAutoFit/>
          </a:bodyPr>
          <a:lstStyle/>
          <a:p>
            <a:pPr algn="l">
              <a:lnSpc>
                <a:spcPts val="4480"/>
              </a:lnSpc>
            </a:pPr>
            <a:r>
              <a:rPr lang="en-US" sz="3200">
                <a:solidFill>
                  <a:srgbClr val="000000"/>
                </a:solidFill>
                <a:latin typeface="Codec Pro Bold"/>
                <a:ea typeface="Codec Pro Bold"/>
                <a:cs typeface="Codec Pro Bold"/>
                <a:sym typeface="Codec Pro Bold"/>
              </a:rPr>
              <a:t>Random Search </a:t>
            </a:r>
          </a:p>
          <a:p>
            <a:pPr algn="l" marL="518162" indent="-259081" lvl="1">
              <a:lnSpc>
                <a:spcPts val="3360"/>
              </a:lnSpc>
              <a:buFont typeface="Arial"/>
              <a:buChar char="•"/>
            </a:pPr>
            <a:r>
              <a:rPr lang="en-US" sz="2400">
                <a:solidFill>
                  <a:srgbClr val="000000"/>
                </a:solidFill>
                <a:latin typeface="Codec Pro"/>
                <a:ea typeface="Codec Pro"/>
                <a:cs typeface="Codec Pro"/>
                <a:sym typeface="Codec Pro"/>
              </a:rPr>
              <a:t>Randomly samples hyperparameters</a:t>
            </a:r>
          </a:p>
          <a:p>
            <a:pPr algn="l" marL="518162" indent="-259081" lvl="1">
              <a:lnSpc>
                <a:spcPts val="3360"/>
              </a:lnSpc>
              <a:buFont typeface="Arial"/>
              <a:buChar char="•"/>
            </a:pPr>
            <a:r>
              <a:rPr lang="en-US" sz="2400">
                <a:solidFill>
                  <a:srgbClr val="000000"/>
                </a:solidFill>
                <a:latin typeface="Codec Pro"/>
                <a:ea typeface="Codec Pro"/>
                <a:cs typeface="Codec Pro"/>
                <a:sym typeface="Codec Pro"/>
              </a:rPr>
              <a:t>Explores a wide range</a:t>
            </a:r>
          </a:p>
          <a:p>
            <a:pPr algn="l">
              <a:lnSpc>
                <a:spcPts val="3640"/>
              </a:lnSpc>
            </a:pPr>
          </a:p>
          <a:p>
            <a:pPr algn="l">
              <a:lnSpc>
                <a:spcPts val="4479"/>
              </a:lnSpc>
            </a:pPr>
            <a:r>
              <a:rPr lang="en-US" sz="3199">
                <a:solidFill>
                  <a:srgbClr val="000000"/>
                </a:solidFill>
                <a:latin typeface="Codec Pro Bold"/>
                <a:ea typeface="Codec Pro Bold"/>
                <a:cs typeface="Codec Pro Bold"/>
                <a:sym typeface="Codec Pro Bold"/>
              </a:rPr>
              <a:t>Grid Search</a:t>
            </a:r>
            <a:r>
              <a:rPr lang="en-US" sz="3199">
                <a:solidFill>
                  <a:srgbClr val="000000"/>
                </a:solidFill>
                <a:latin typeface="Codec Pro Bold"/>
                <a:ea typeface="Codec Pro Bold"/>
                <a:cs typeface="Codec Pro Bold"/>
                <a:sym typeface="Codec Pro Bold"/>
              </a:rPr>
              <a:t> </a:t>
            </a:r>
          </a:p>
          <a:p>
            <a:pPr algn="l" marL="518162" indent="-259081" lvl="1">
              <a:lnSpc>
                <a:spcPts val="3360"/>
              </a:lnSpc>
              <a:buFont typeface="Arial"/>
              <a:buChar char="•"/>
            </a:pPr>
            <a:r>
              <a:rPr lang="en-US" sz="2400">
                <a:solidFill>
                  <a:srgbClr val="000000"/>
                </a:solidFill>
                <a:latin typeface="Codec Pro"/>
                <a:ea typeface="Codec Pro"/>
                <a:cs typeface="Codec Pro"/>
                <a:sym typeface="Codec Pro"/>
              </a:rPr>
              <a:t>Exhaustively searches a predefined grid</a:t>
            </a:r>
          </a:p>
          <a:p>
            <a:pPr algn="l" marL="518162" indent="-259081" lvl="1">
              <a:lnSpc>
                <a:spcPts val="3360"/>
              </a:lnSpc>
              <a:buFont typeface="Arial"/>
              <a:buChar char="•"/>
            </a:pPr>
            <a:r>
              <a:rPr lang="en-US" sz="2400">
                <a:solidFill>
                  <a:srgbClr val="000000"/>
                </a:solidFill>
                <a:latin typeface="Codec Pro"/>
                <a:ea typeface="Codec Pro"/>
                <a:cs typeface="Codec Pro"/>
                <a:sym typeface="Codec Pro"/>
              </a:rPr>
              <a:t>May miss better combinations outside the grid</a:t>
            </a:r>
          </a:p>
          <a:p>
            <a:pPr algn="l">
              <a:lnSpc>
                <a:spcPts val="3640"/>
              </a:lnSpc>
            </a:pPr>
          </a:p>
          <a:p>
            <a:pPr algn="l">
              <a:lnSpc>
                <a:spcPts val="4480"/>
              </a:lnSpc>
            </a:pPr>
            <a:r>
              <a:rPr lang="en-US" sz="3200">
                <a:solidFill>
                  <a:srgbClr val="000000"/>
                </a:solidFill>
                <a:latin typeface="Codec Pro Bold"/>
                <a:ea typeface="Codec Pro Bold"/>
                <a:cs typeface="Codec Pro Bold"/>
                <a:sym typeface="Codec Pro Bold"/>
              </a:rPr>
              <a:t>Tree-structured Parzen Estimator (TPE)</a:t>
            </a:r>
          </a:p>
          <a:p>
            <a:pPr algn="l" marL="518165" indent="-259082" lvl="1">
              <a:lnSpc>
                <a:spcPts val="3360"/>
              </a:lnSpc>
              <a:buFont typeface="Arial"/>
              <a:buChar char="•"/>
            </a:pPr>
            <a:r>
              <a:rPr lang="en-US" sz="2400">
                <a:solidFill>
                  <a:srgbClr val="000000"/>
                </a:solidFill>
                <a:latin typeface="Codec Pro"/>
                <a:ea typeface="Codec Pro"/>
                <a:cs typeface="Codec Pro"/>
                <a:sym typeface="Codec Pro"/>
              </a:rPr>
              <a:t>Sequential model-based optimization</a:t>
            </a:r>
          </a:p>
          <a:p>
            <a:pPr algn="l" marL="518165" indent="-259082" lvl="1">
              <a:lnSpc>
                <a:spcPts val="3360"/>
              </a:lnSpc>
              <a:buFont typeface="Arial"/>
              <a:buChar char="•"/>
            </a:pPr>
            <a:r>
              <a:rPr lang="en-US" sz="2400">
                <a:solidFill>
                  <a:srgbClr val="000000"/>
                </a:solidFill>
                <a:latin typeface="Codec Pro"/>
                <a:ea typeface="Codec Pro"/>
                <a:cs typeface="Codec Pro"/>
                <a:sym typeface="Codec Pro"/>
              </a:rPr>
              <a:t>Adapts the search space dynamically</a:t>
            </a:r>
          </a:p>
          <a:p>
            <a:pPr algn="l">
              <a:lnSpc>
                <a:spcPts val="4480"/>
              </a:lnSpc>
              <a:spcBef>
                <a:spcPct val="0"/>
              </a:spcBef>
            </a:pPr>
          </a:p>
        </p:txBody>
      </p:sp>
      <p:sp>
        <p:nvSpPr>
          <p:cNvPr name="TextBox 5" id="5"/>
          <p:cNvSpPr txBox="true"/>
          <p:nvPr/>
        </p:nvSpPr>
        <p:spPr>
          <a:xfrm rot="0">
            <a:off x="17735301" y="9677083"/>
            <a:ext cx="271909"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000000"/>
                </a:solidFill>
                <a:latin typeface="Codec Pro Bold"/>
                <a:ea typeface="Codec Pro Bold"/>
                <a:cs typeface="Codec Pro Bold"/>
                <a:sym typeface="Codec Pro Bold"/>
              </a:rPr>
              <a:t>Hyperparameters</a:t>
            </a:r>
          </a:p>
          <a:p>
            <a:pPr algn="l">
              <a:lnSpc>
                <a:spcPts val="4480"/>
              </a:lnSpc>
              <a:spcBef>
                <a:spcPct val="0"/>
              </a:spcBef>
            </a:pP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TextBox 4" id="4"/>
          <p:cNvSpPr txBox="true"/>
          <p:nvPr/>
        </p:nvSpPr>
        <p:spPr>
          <a:xfrm rot="0">
            <a:off x="1028700" y="2607947"/>
            <a:ext cx="16230600" cy="6329045"/>
          </a:xfrm>
          <a:prstGeom prst="rect">
            <a:avLst/>
          </a:prstGeom>
        </p:spPr>
        <p:txBody>
          <a:bodyPr anchor="t" rtlCol="false" tIns="0" lIns="0" bIns="0" rIns="0">
            <a:spAutoFit/>
          </a:bodyPr>
          <a:lstStyle/>
          <a:p>
            <a:pPr algn="l">
              <a:lnSpc>
                <a:spcPts val="4480"/>
              </a:lnSpc>
            </a:pPr>
            <a:r>
              <a:rPr lang="en-US" sz="3200">
                <a:solidFill>
                  <a:srgbClr val="000000"/>
                </a:solidFill>
                <a:latin typeface="Codec Pro Bold"/>
                <a:ea typeface="Codec Pro Bold"/>
                <a:cs typeface="Codec Pro Bold"/>
                <a:sym typeface="Codec Pro Bold"/>
              </a:rPr>
              <a:t>Baseline </a:t>
            </a:r>
          </a:p>
          <a:p>
            <a:pPr algn="l">
              <a:lnSpc>
                <a:spcPts val="3360"/>
              </a:lnSpc>
            </a:pPr>
            <a:r>
              <a:rPr lang="en-US" sz="2400">
                <a:solidFill>
                  <a:srgbClr val="000000"/>
                </a:solidFill>
                <a:latin typeface="Codec Pro Bold"/>
                <a:ea typeface="Codec Pro Bold"/>
                <a:cs typeface="Codec Pro Bold"/>
                <a:sym typeface="Codec Pro Bold"/>
              </a:rPr>
              <a:t>    “num_train_epochs”: 3</a:t>
            </a:r>
          </a:p>
          <a:p>
            <a:pPr algn="l">
              <a:lnSpc>
                <a:spcPts val="3360"/>
              </a:lnSpc>
            </a:pPr>
            <a:r>
              <a:rPr lang="en-US" sz="2400">
                <a:solidFill>
                  <a:srgbClr val="000000"/>
                </a:solidFill>
                <a:latin typeface="Codec Pro Bold"/>
                <a:ea typeface="Codec Pro Bold"/>
                <a:cs typeface="Codec Pro Bold"/>
                <a:sym typeface="Codec Pro Bold"/>
              </a:rPr>
              <a:t>    “learning_rate”: 3e-5</a:t>
            </a:r>
          </a:p>
          <a:p>
            <a:pPr algn="l">
              <a:lnSpc>
                <a:spcPts val="3360"/>
              </a:lnSpc>
            </a:pPr>
            <a:r>
              <a:rPr lang="en-US" sz="2400">
                <a:solidFill>
                  <a:srgbClr val="000000"/>
                </a:solidFill>
                <a:latin typeface="Codec Pro Bold"/>
                <a:ea typeface="Codec Pro Bold"/>
                <a:cs typeface="Codec Pro Bold"/>
                <a:sym typeface="Codec Pro Bold"/>
              </a:rPr>
              <a:t>    “weight_decay”: 0.01</a:t>
            </a:r>
          </a:p>
          <a:p>
            <a:pPr algn="l">
              <a:lnSpc>
                <a:spcPts val="3360"/>
              </a:lnSpc>
            </a:pPr>
            <a:r>
              <a:rPr lang="en-US" sz="2400">
                <a:solidFill>
                  <a:srgbClr val="000000"/>
                </a:solidFill>
                <a:latin typeface="Codec Pro Bold"/>
                <a:ea typeface="Codec Pro Bold"/>
                <a:cs typeface="Codec Pro Bold"/>
                <a:sym typeface="Codec Pro Bold"/>
              </a:rPr>
              <a:t>    “per_device_train_batch_size”: 8</a:t>
            </a:r>
          </a:p>
          <a:p>
            <a:pPr algn="l">
              <a:lnSpc>
                <a:spcPts val="3360"/>
              </a:lnSpc>
            </a:pPr>
            <a:r>
              <a:rPr lang="en-US" sz="2400">
                <a:solidFill>
                  <a:srgbClr val="000000"/>
                </a:solidFill>
                <a:latin typeface="Codec Pro Bold"/>
                <a:ea typeface="Codec Pro Bold"/>
                <a:cs typeface="Codec Pro Bold"/>
                <a:sym typeface="Codec Pro Bold"/>
              </a:rPr>
              <a:t>    “per_device_eval_batch_size”: 8</a:t>
            </a:r>
          </a:p>
          <a:p>
            <a:pPr algn="l">
              <a:lnSpc>
                <a:spcPts val="3360"/>
              </a:lnSpc>
            </a:pPr>
          </a:p>
          <a:p>
            <a:pPr algn="l">
              <a:lnSpc>
                <a:spcPts val="4479"/>
              </a:lnSpc>
            </a:pPr>
            <a:r>
              <a:rPr lang="en-US" sz="3199">
                <a:solidFill>
                  <a:srgbClr val="000000"/>
                </a:solidFill>
                <a:latin typeface="Codec Pro Bold"/>
                <a:ea typeface="Codec Pro Bold"/>
                <a:cs typeface="Codec Pro Bold"/>
                <a:sym typeface="Codec Pro Bold"/>
              </a:rPr>
              <a:t>Search Space (Optuna Backend, 3 Trials)</a:t>
            </a:r>
          </a:p>
          <a:p>
            <a:pPr algn="l">
              <a:lnSpc>
                <a:spcPts val="3360"/>
              </a:lnSpc>
            </a:pPr>
            <a:r>
              <a:rPr lang="en-US" sz="2400">
                <a:solidFill>
                  <a:srgbClr val="000000"/>
                </a:solidFill>
                <a:latin typeface="Codec Pro Bold"/>
                <a:ea typeface="Codec Pro Bold"/>
                <a:cs typeface="Codec Pro Bold"/>
                <a:sym typeface="Codec Pro Bold"/>
              </a:rPr>
              <a:t>   “num_train_epochs”: [2, 3, 4, 5]</a:t>
            </a:r>
          </a:p>
          <a:p>
            <a:pPr algn="l">
              <a:lnSpc>
                <a:spcPts val="3360"/>
              </a:lnSpc>
            </a:pPr>
            <a:r>
              <a:rPr lang="en-US" sz="2400">
                <a:solidFill>
                  <a:srgbClr val="000000"/>
                </a:solidFill>
                <a:latin typeface="Codec Pro Bold"/>
                <a:ea typeface="Codec Pro Bold"/>
                <a:cs typeface="Codec Pro Bold"/>
                <a:sym typeface="Codec Pro Bold"/>
              </a:rPr>
              <a:t>    “learning_rate”: 1e-5 - 5e.5</a:t>
            </a:r>
          </a:p>
          <a:p>
            <a:pPr algn="l">
              <a:lnSpc>
                <a:spcPts val="3360"/>
              </a:lnSpc>
            </a:pPr>
            <a:r>
              <a:rPr lang="en-US" sz="2400">
                <a:solidFill>
                  <a:srgbClr val="000000"/>
                </a:solidFill>
                <a:latin typeface="Codec Pro Bold"/>
                <a:ea typeface="Codec Pro Bold"/>
                <a:cs typeface="Codec Pro Bold"/>
                <a:sym typeface="Codec Pro Bold"/>
              </a:rPr>
              <a:t>    “weight_decay”: 0.005 - 0.02</a:t>
            </a:r>
          </a:p>
          <a:p>
            <a:pPr algn="l">
              <a:lnSpc>
                <a:spcPts val="3360"/>
              </a:lnSpc>
            </a:pPr>
            <a:r>
              <a:rPr lang="en-US" sz="2400">
                <a:solidFill>
                  <a:srgbClr val="000000"/>
                </a:solidFill>
                <a:latin typeface="Codec Pro Bold"/>
                <a:ea typeface="Codec Pro Bold"/>
                <a:cs typeface="Codec Pro Bold"/>
                <a:sym typeface="Codec Pro Bold"/>
              </a:rPr>
              <a:t>    “per_device_train_batch_size”: [8, 16, 32]</a:t>
            </a:r>
          </a:p>
          <a:p>
            <a:pPr algn="l">
              <a:lnSpc>
                <a:spcPts val="3360"/>
              </a:lnSpc>
            </a:pPr>
            <a:r>
              <a:rPr lang="en-US" sz="2400">
                <a:solidFill>
                  <a:srgbClr val="000000"/>
                </a:solidFill>
                <a:latin typeface="Codec Pro Bold"/>
                <a:ea typeface="Codec Pro Bold"/>
                <a:cs typeface="Codec Pro Bold"/>
                <a:sym typeface="Codec Pro Bold"/>
              </a:rPr>
              <a:t>    “per_device_eval_batch_size”: [8, 16, 32]</a:t>
            </a:r>
          </a:p>
          <a:p>
            <a:pPr algn="l">
              <a:lnSpc>
                <a:spcPts val="4480"/>
              </a:lnSpc>
              <a:spcBef>
                <a:spcPct val="0"/>
              </a:spcBef>
            </a:pPr>
          </a:p>
        </p:txBody>
      </p:sp>
      <p:sp>
        <p:nvSpPr>
          <p:cNvPr name="TextBox 5" id="5"/>
          <p:cNvSpPr txBox="true"/>
          <p:nvPr/>
        </p:nvSpPr>
        <p:spPr>
          <a:xfrm rot="0">
            <a:off x="17735301" y="9677083"/>
            <a:ext cx="270867"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3056615" y="25380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Business understanding</a:t>
            </a:r>
          </a:p>
        </p:txBody>
      </p:sp>
      <p:sp>
        <p:nvSpPr>
          <p:cNvPr name="TextBox 3" id="3"/>
          <p:cNvSpPr txBox="true"/>
          <p:nvPr/>
        </p:nvSpPr>
        <p:spPr>
          <a:xfrm rot="0">
            <a:off x="3056615" y="628517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deployment</a:t>
            </a:r>
          </a:p>
        </p:txBody>
      </p:sp>
      <p:sp>
        <p:nvSpPr>
          <p:cNvPr name="TextBox 4" id="4"/>
          <p:cNvSpPr txBox="true"/>
          <p:nvPr/>
        </p:nvSpPr>
        <p:spPr>
          <a:xfrm rot="0">
            <a:off x="3056615" y="72218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conclusion</a:t>
            </a:r>
          </a:p>
        </p:txBody>
      </p:sp>
      <p:sp>
        <p:nvSpPr>
          <p:cNvPr name="Freeform 5" id="5"/>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6" id="6"/>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3"/>
            <a:stretch>
              <a:fillRect l="0" t="0" r="0" b="0"/>
            </a:stretch>
          </a:blipFill>
        </p:spPr>
      </p:sp>
      <p:sp>
        <p:nvSpPr>
          <p:cNvPr name="Freeform 7" id="7"/>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4"/>
            <a:stretch>
              <a:fillRect l="0" t="0" r="0" b="0"/>
            </a:stretch>
          </a:blipFill>
        </p:spPr>
      </p:sp>
      <p:sp>
        <p:nvSpPr>
          <p:cNvPr name="Freeform 8" id="8"/>
          <p:cNvSpPr/>
          <p:nvPr/>
        </p:nvSpPr>
        <p:spPr>
          <a:xfrm flipH="false" flipV="false" rot="-3106718">
            <a:off x="5865570" y="7368713"/>
            <a:ext cx="3130253" cy="2993304"/>
          </a:xfrm>
          <a:custGeom>
            <a:avLst/>
            <a:gdLst/>
            <a:ahLst/>
            <a:cxnLst/>
            <a:rect r="r" b="b" t="t" l="l"/>
            <a:pathLst>
              <a:path h="2993304" w="3130253">
                <a:moveTo>
                  <a:pt x="0" y="0"/>
                </a:moveTo>
                <a:lnTo>
                  <a:pt x="3130253" y="0"/>
                </a:lnTo>
                <a:lnTo>
                  <a:pt x="3130253" y="2993304"/>
                </a:lnTo>
                <a:lnTo>
                  <a:pt x="0" y="2993304"/>
                </a:lnTo>
                <a:lnTo>
                  <a:pt x="0" y="0"/>
                </a:lnTo>
                <a:close/>
              </a:path>
            </a:pathLst>
          </a:custGeom>
          <a:blipFill>
            <a:blip r:embed="rId3"/>
            <a:stretch>
              <a:fillRect l="0" t="0" r="0" b="0"/>
            </a:stretch>
          </a:blipFill>
        </p:spPr>
      </p:sp>
      <p:sp>
        <p:nvSpPr>
          <p:cNvPr name="Freeform 9" id="9"/>
          <p:cNvSpPr/>
          <p:nvPr/>
        </p:nvSpPr>
        <p:spPr>
          <a:xfrm flipH="false" flipV="false" rot="0">
            <a:off x="1548150" y="6037076"/>
            <a:ext cx="6005252" cy="142625"/>
          </a:xfrm>
          <a:custGeom>
            <a:avLst/>
            <a:gdLst/>
            <a:ahLst/>
            <a:cxnLst/>
            <a:rect r="r" b="b" t="t" l="l"/>
            <a:pathLst>
              <a:path h="142625" w="6005252">
                <a:moveTo>
                  <a:pt x="0" y="0"/>
                </a:moveTo>
                <a:lnTo>
                  <a:pt x="6005252" y="0"/>
                </a:lnTo>
                <a:lnTo>
                  <a:pt x="6005252" y="142624"/>
                </a:lnTo>
                <a:lnTo>
                  <a:pt x="0" y="1426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611898" y="26709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01</a:t>
            </a:r>
          </a:p>
        </p:txBody>
      </p:sp>
      <p:sp>
        <p:nvSpPr>
          <p:cNvPr name="TextBox 11" id="11"/>
          <p:cNvSpPr txBox="true"/>
          <p:nvPr/>
        </p:nvSpPr>
        <p:spPr>
          <a:xfrm rot="0">
            <a:off x="1548150" y="885825"/>
            <a:ext cx="3345249" cy="1130300"/>
          </a:xfrm>
          <a:prstGeom prst="rect">
            <a:avLst/>
          </a:prstGeom>
        </p:spPr>
        <p:txBody>
          <a:bodyPr anchor="t" rtlCol="false" tIns="0" lIns="0" bIns="0" rIns="0">
            <a:spAutoFit/>
          </a:bodyPr>
          <a:lstStyle/>
          <a:p>
            <a:pPr algn="l">
              <a:lnSpc>
                <a:spcPts val="9100"/>
              </a:lnSpc>
              <a:spcBef>
                <a:spcPct val="0"/>
              </a:spcBef>
            </a:pPr>
            <a:r>
              <a:rPr lang="en-US" sz="6500">
                <a:solidFill>
                  <a:srgbClr val="0CC2E6"/>
                </a:solidFill>
                <a:latin typeface="Bebas Neue Cyrillic"/>
                <a:ea typeface="Bebas Neue Cyrillic"/>
                <a:cs typeface="Bebas Neue Cyrillic"/>
                <a:sym typeface="Bebas Neue Cyrillic"/>
              </a:rPr>
              <a:t>AGENDA</a:t>
            </a:r>
          </a:p>
        </p:txBody>
      </p:sp>
      <p:sp>
        <p:nvSpPr>
          <p:cNvPr name="TextBox 12" id="12"/>
          <p:cNvSpPr txBox="true"/>
          <p:nvPr/>
        </p:nvSpPr>
        <p:spPr>
          <a:xfrm rot="0">
            <a:off x="3056615" y="441192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modelling</a:t>
            </a:r>
          </a:p>
        </p:txBody>
      </p:sp>
      <p:sp>
        <p:nvSpPr>
          <p:cNvPr name="TextBox 13" id="13"/>
          <p:cNvSpPr txBox="true"/>
          <p:nvPr/>
        </p:nvSpPr>
        <p:spPr>
          <a:xfrm rot="0">
            <a:off x="3056615" y="534855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evaluation</a:t>
            </a:r>
          </a:p>
        </p:txBody>
      </p:sp>
      <p:sp>
        <p:nvSpPr>
          <p:cNvPr name="TextBox 14" id="14"/>
          <p:cNvSpPr txBox="true"/>
          <p:nvPr/>
        </p:nvSpPr>
        <p:spPr>
          <a:xfrm rot="0">
            <a:off x="1611898" y="36082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02</a:t>
            </a:r>
          </a:p>
        </p:txBody>
      </p:sp>
      <p:sp>
        <p:nvSpPr>
          <p:cNvPr name="TextBox 15" id="15"/>
          <p:cNvSpPr txBox="true"/>
          <p:nvPr/>
        </p:nvSpPr>
        <p:spPr>
          <a:xfrm rot="0">
            <a:off x="1611898" y="4541229"/>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03</a:t>
            </a:r>
          </a:p>
        </p:txBody>
      </p:sp>
      <p:sp>
        <p:nvSpPr>
          <p:cNvPr name="TextBox 16" id="16"/>
          <p:cNvSpPr txBox="true"/>
          <p:nvPr/>
        </p:nvSpPr>
        <p:spPr>
          <a:xfrm rot="0">
            <a:off x="1611898" y="5474172"/>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04</a:t>
            </a:r>
          </a:p>
        </p:txBody>
      </p:sp>
      <p:sp>
        <p:nvSpPr>
          <p:cNvPr name="TextBox 17" id="17"/>
          <p:cNvSpPr txBox="true"/>
          <p:nvPr/>
        </p:nvSpPr>
        <p:spPr>
          <a:xfrm rot="0">
            <a:off x="1611898" y="6407115"/>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05</a:t>
            </a:r>
          </a:p>
        </p:txBody>
      </p:sp>
      <p:sp>
        <p:nvSpPr>
          <p:cNvPr name="TextBox 18" id="18"/>
          <p:cNvSpPr txBox="true"/>
          <p:nvPr/>
        </p:nvSpPr>
        <p:spPr>
          <a:xfrm rot="0">
            <a:off x="1611898" y="7340058"/>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06</a:t>
            </a:r>
          </a:p>
        </p:txBody>
      </p:sp>
      <p:sp>
        <p:nvSpPr>
          <p:cNvPr name="Freeform 19" id="19"/>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7"/>
            <a:stretch>
              <a:fillRect l="0" t="0" r="0" b="0"/>
            </a:stretch>
          </a:blipFill>
        </p:spPr>
      </p:sp>
      <p:sp>
        <p:nvSpPr>
          <p:cNvPr name="TextBox 20" id="20"/>
          <p:cNvSpPr txBox="true"/>
          <p:nvPr/>
        </p:nvSpPr>
        <p:spPr>
          <a:xfrm rot="0">
            <a:off x="3056615" y="3475302"/>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data understanding &amp; PREPARATION</a:t>
            </a:r>
          </a:p>
        </p:txBody>
      </p:sp>
      <p:sp>
        <p:nvSpPr>
          <p:cNvPr name="TextBox 21" id="21"/>
          <p:cNvSpPr txBox="true"/>
          <p:nvPr/>
        </p:nvSpPr>
        <p:spPr>
          <a:xfrm rot="0">
            <a:off x="17735301" y="9677083"/>
            <a:ext cx="283071"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1470025"/>
          </a:xfrm>
          <a:prstGeom prst="rect">
            <a:avLst/>
          </a:prstGeom>
        </p:spPr>
        <p:txBody>
          <a:bodyPr anchor="t" rtlCol="false" tIns="0" lIns="0" bIns="0" rIns="0">
            <a:spAutoFit/>
          </a:bodyPr>
          <a:lstStyle/>
          <a:p>
            <a:pPr algn="l">
              <a:lnSpc>
                <a:spcPts val="6579"/>
              </a:lnSpc>
            </a:pPr>
            <a:r>
              <a:rPr lang="en-US" sz="4699">
                <a:solidFill>
                  <a:srgbClr val="000000"/>
                </a:solidFill>
                <a:latin typeface="Codec Pro Bold"/>
                <a:ea typeface="Codec Pro Bold"/>
                <a:cs typeface="Codec Pro Bold"/>
                <a:sym typeface="Codec Pro Bold"/>
              </a:rPr>
              <a:t>Raw</a:t>
            </a:r>
            <a:r>
              <a:rPr lang="en-US" sz="4699">
                <a:solidFill>
                  <a:srgbClr val="000000"/>
                </a:solidFill>
                <a:latin typeface="Codec Pro Bold"/>
                <a:ea typeface="Codec Pro Bold"/>
                <a:cs typeface="Codec Pro Bold"/>
                <a:sym typeface="Codec Pro Bold"/>
              </a:rPr>
              <a:t> Performance of BERT Family Models on SQUAD1.1</a:t>
            </a:r>
          </a:p>
          <a:p>
            <a:pPr algn="l">
              <a:lnSpc>
                <a:spcPts val="4620"/>
              </a:lnSpc>
              <a:spcBef>
                <a:spcPct val="0"/>
              </a:spcBef>
            </a:pP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graphicFrame>
        <p:nvGraphicFramePr>
          <p:cNvPr name="Table 4" id="4"/>
          <p:cNvGraphicFramePr>
            <a:graphicFrameLocks noGrp="true"/>
          </p:cNvGraphicFramePr>
          <p:nvPr/>
        </p:nvGraphicFramePr>
        <p:xfrm>
          <a:off x="5486400" y="1764280"/>
          <a:ext cx="7315200" cy="7962900"/>
        </p:xfrm>
        <a:graphic>
          <a:graphicData uri="http://schemas.openxmlformats.org/drawingml/2006/table">
            <a:tbl>
              <a:tblPr/>
              <a:tblGrid>
                <a:gridCol w="1828800"/>
                <a:gridCol w="1828800"/>
                <a:gridCol w="1828800"/>
                <a:gridCol w="1828800"/>
              </a:tblGrid>
              <a:tr h="1114373">
                <a:tc>
                  <a:txBody>
                    <a:bodyPr anchor="t" rtlCol="false"/>
                    <a:lstStyle/>
                    <a:p>
                      <a:pPr algn="ctr">
                        <a:lnSpc>
                          <a:spcPts val="196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60"/>
                        </a:lnSpc>
                        <a:defRPr/>
                      </a:pPr>
                      <a:r>
                        <a:rPr lang="en-US" sz="2400">
                          <a:solidFill>
                            <a:srgbClr val="000000"/>
                          </a:solidFill>
                          <a:latin typeface="Codec Pro Bold"/>
                          <a:ea typeface="Codec Pro Bold"/>
                          <a:cs typeface="Codec Pro Bold"/>
                          <a:sym typeface="Codec Pro Bold"/>
                        </a:rPr>
                        <a:t>EM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400">
                          <a:solidFill>
                            <a:srgbClr val="000000"/>
                          </a:solidFill>
                          <a:latin typeface="Codec Pro Bold"/>
                          <a:ea typeface="Codec Pro Bold"/>
                          <a:cs typeface="Codec Pro Bold"/>
                          <a:sym typeface="Codec Pro Bold"/>
                        </a:rPr>
                        <a:t>F1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60"/>
                        </a:lnSpc>
                        <a:defRPr/>
                      </a:pPr>
                      <a:r>
                        <a:rPr lang="en-US" sz="2400">
                          <a:solidFill>
                            <a:srgbClr val="000000"/>
                          </a:solidFill>
                          <a:latin typeface="Codec Pro Bold"/>
                          <a:ea typeface="Codec Pro Bold"/>
                          <a:cs typeface="Codec Pro Bold"/>
                          <a:sym typeface="Codec Pro Bold"/>
                        </a:rPr>
                        <a:t>BLUE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298299">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BERT-base-cased</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0.62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0.73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0.03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655331">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DistilBERT-base-uncased</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0.54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0.66</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0.09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298299">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RoBERTa-base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0.74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0.84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0.15</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298299">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RoBERTa-large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0.82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FF914D"/>
                          </a:solidFill>
                          <a:latin typeface="Codec Pro Bold"/>
                          <a:ea typeface="Codec Pro Bold"/>
                          <a:cs typeface="Codec Pro Bold"/>
                          <a:sym typeface="Codec Pro Bold"/>
                        </a:rPr>
                        <a:t>0.90</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1960"/>
                        </a:lnSpc>
                        <a:defRPr/>
                      </a:pPr>
                      <a:r>
                        <a:rPr lang="en-US" sz="1400">
                          <a:solidFill>
                            <a:srgbClr val="000000"/>
                          </a:solidFill>
                          <a:latin typeface="Codec Pro"/>
                          <a:ea typeface="Codec Pro"/>
                          <a:cs typeface="Codec Pro"/>
                          <a:sym typeface="Codec Pr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298299">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ALBERT-v2-large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0.78</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0.87</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1960"/>
                        </a:lnSpc>
                        <a:defRPr/>
                      </a:pPr>
                      <a:r>
                        <a:rPr lang="en-US" sz="1400">
                          <a:solidFill>
                            <a:srgbClr val="000000"/>
                          </a:solidFill>
                          <a:latin typeface="Codec Pro"/>
                          <a:ea typeface="Codec Pro"/>
                          <a:cs typeface="Codec Pro"/>
                          <a:sym typeface="Codec Pr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5" id="5"/>
          <p:cNvSpPr txBox="true"/>
          <p:nvPr/>
        </p:nvSpPr>
        <p:spPr>
          <a:xfrm rot="0">
            <a:off x="17735301" y="9677083"/>
            <a:ext cx="279797"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1664335"/>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Codec Pro Bold"/>
                <a:ea typeface="Codec Pro Bold"/>
                <a:cs typeface="Codec Pro Bold"/>
                <a:sym typeface="Codec Pro Bold"/>
              </a:rPr>
              <a:t>Hyperparameter Optimization of BERT-base-cased on SQUAD1.1</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graphicFrame>
        <p:nvGraphicFramePr>
          <p:cNvPr name="Table 4" id="4"/>
          <p:cNvGraphicFramePr>
            <a:graphicFrameLocks noGrp="true"/>
          </p:cNvGraphicFramePr>
          <p:nvPr/>
        </p:nvGraphicFramePr>
        <p:xfrm>
          <a:off x="5486400" y="2385325"/>
          <a:ext cx="7315200" cy="5800474"/>
        </p:xfrm>
        <a:graphic>
          <a:graphicData uri="http://schemas.openxmlformats.org/drawingml/2006/table">
            <a:tbl>
              <a:tblPr/>
              <a:tblGrid>
                <a:gridCol w="1828800"/>
                <a:gridCol w="1828800"/>
                <a:gridCol w="1828800"/>
                <a:gridCol w="1828800"/>
              </a:tblGrid>
              <a:tr h="1129449">
                <a:tc>
                  <a:txBody>
                    <a:bodyPr anchor="t" rtlCol="false"/>
                    <a:lstStyle/>
                    <a:p>
                      <a:pPr algn="ctr">
                        <a:lnSpc>
                          <a:spcPts val="196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60"/>
                        </a:lnSpc>
                        <a:defRPr/>
                      </a:pPr>
                      <a:r>
                        <a:rPr lang="en-US" sz="2400">
                          <a:solidFill>
                            <a:srgbClr val="000000"/>
                          </a:solidFill>
                          <a:latin typeface="Codec Pro Bold"/>
                          <a:ea typeface="Codec Pro Bold"/>
                          <a:cs typeface="Codec Pro Bold"/>
                          <a:sym typeface="Codec Pro Bold"/>
                        </a:rPr>
                        <a:t>EM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400">
                          <a:solidFill>
                            <a:srgbClr val="000000"/>
                          </a:solidFill>
                          <a:latin typeface="Codec Pro Bold"/>
                          <a:ea typeface="Codec Pro Bold"/>
                          <a:cs typeface="Codec Pro Bold"/>
                          <a:sym typeface="Codec Pro Bold"/>
                        </a:rPr>
                        <a:t>F1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60"/>
                        </a:lnSpc>
                        <a:defRPr/>
                      </a:pPr>
                      <a:r>
                        <a:rPr lang="en-US" sz="2400">
                          <a:solidFill>
                            <a:srgbClr val="000000"/>
                          </a:solidFill>
                          <a:latin typeface="Codec Pro Bold"/>
                          <a:ea typeface="Codec Pro Bold"/>
                          <a:cs typeface="Codec Pro Bold"/>
                          <a:sym typeface="Codec Pro Bold"/>
                        </a:rPr>
                        <a:t>BLUE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019794">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Baseline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0.62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0.73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0.03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315863">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Best Random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0.60</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0.71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0.03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19794">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Best Grid</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0.62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0.73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0.03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315574">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Best TPE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0.62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0.73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0.03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5" id="5"/>
          <p:cNvSpPr txBox="true"/>
          <p:nvPr/>
        </p:nvSpPr>
        <p:spPr>
          <a:xfrm rot="0">
            <a:off x="17735301" y="9677083"/>
            <a:ext cx="273993"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26</a:t>
            </a:r>
          </a:p>
        </p:txBody>
      </p:sp>
      <p:sp>
        <p:nvSpPr>
          <p:cNvPr name="TextBox 6" id="6"/>
          <p:cNvSpPr txBox="true"/>
          <p:nvPr/>
        </p:nvSpPr>
        <p:spPr>
          <a:xfrm rot="0">
            <a:off x="0" y="8352460"/>
            <a:ext cx="5612011" cy="1934540"/>
          </a:xfrm>
          <a:prstGeom prst="rect">
            <a:avLst/>
          </a:prstGeom>
        </p:spPr>
        <p:txBody>
          <a:bodyPr anchor="t" rtlCol="false" tIns="0" lIns="0" bIns="0" rIns="0">
            <a:spAutoFit/>
          </a:bodyPr>
          <a:lstStyle/>
          <a:p>
            <a:pPr algn="ctr">
              <a:lnSpc>
                <a:spcPts val="3096"/>
              </a:lnSpc>
              <a:spcBef>
                <a:spcPct val="0"/>
              </a:spcBef>
            </a:pPr>
            <a:r>
              <a:rPr lang="en-US" sz="2212">
                <a:solidFill>
                  <a:srgbClr val="000000"/>
                </a:solidFill>
                <a:latin typeface="Open Sans Bold"/>
                <a:ea typeface="Open Sans Bold"/>
                <a:cs typeface="Open Sans Bold"/>
                <a:sym typeface="Open Sans Bold"/>
              </a:rPr>
              <a:t>{'num_train_epochs': 2, </a:t>
            </a:r>
          </a:p>
          <a:p>
            <a:pPr algn="ctr">
              <a:lnSpc>
                <a:spcPts val="3096"/>
              </a:lnSpc>
              <a:spcBef>
                <a:spcPct val="0"/>
              </a:spcBef>
            </a:pPr>
            <a:r>
              <a:rPr lang="en-US" sz="2212">
                <a:solidFill>
                  <a:srgbClr val="000000"/>
                </a:solidFill>
                <a:latin typeface="Open Sans Bold"/>
                <a:ea typeface="Open Sans Bold"/>
                <a:cs typeface="Open Sans Bold"/>
                <a:sym typeface="Open Sans Bold"/>
              </a:rPr>
              <a:t>'learning_rate': 1.0153553712098332e-05, </a:t>
            </a:r>
          </a:p>
          <a:p>
            <a:pPr algn="ctr">
              <a:lnSpc>
                <a:spcPts val="3096"/>
              </a:lnSpc>
              <a:spcBef>
                <a:spcPct val="0"/>
              </a:spcBef>
            </a:pPr>
            <a:r>
              <a:rPr lang="en-US" sz="2212">
                <a:solidFill>
                  <a:srgbClr val="000000"/>
                </a:solidFill>
                <a:latin typeface="Open Sans Bold"/>
                <a:ea typeface="Open Sans Bold"/>
                <a:cs typeface="Open Sans Bold"/>
                <a:sym typeface="Open Sans Bold"/>
              </a:rPr>
              <a:t>'weight_decay': 0.01953641203285132,</a:t>
            </a:r>
          </a:p>
          <a:p>
            <a:pPr algn="ctr">
              <a:lnSpc>
                <a:spcPts val="3096"/>
              </a:lnSpc>
              <a:spcBef>
                <a:spcPct val="0"/>
              </a:spcBef>
            </a:pPr>
            <a:r>
              <a:rPr lang="en-US" sz="2212">
                <a:solidFill>
                  <a:srgbClr val="000000"/>
                </a:solidFill>
                <a:latin typeface="Open Sans Bold"/>
                <a:ea typeface="Open Sans Bold"/>
                <a:cs typeface="Open Sans Bold"/>
                <a:sym typeface="Open Sans Bold"/>
              </a:rPr>
              <a:t> 'per_device_train_batch_size': 8, </a:t>
            </a:r>
          </a:p>
          <a:p>
            <a:pPr algn="ctr">
              <a:lnSpc>
                <a:spcPts val="3096"/>
              </a:lnSpc>
              <a:spcBef>
                <a:spcPct val="0"/>
              </a:spcBef>
            </a:pPr>
            <a:r>
              <a:rPr lang="en-US" sz="2212">
                <a:solidFill>
                  <a:srgbClr val="000000"/>
                </a:solidFill>
                <a:latin typeface="Open Sans Bold"/>
                <a:ea typeface="Open Sans Bold"/>
                <a:cs typeface="Open Sans Bold"/>
                <a:sym typeface="Open Sans Bold"/>
              </a:rPr>
              <a:t>'per_device_eval_batch_size': 8}</a:t>
            </a:r>
          </a:p>
        </p:txBody>
      </p:sp>
      <p:sp>
        <p:nvSpPr>
          <p:cNvPr name="TextBox 7" id="7"/>
          <p:cNvSpPr txBox="true"/>
          <p:nvPr/>
        </p:nvSpPr>
        <p:spPr>
          <a:xfrm rot="0">
            <a:off x="751704" y="7813358"/>
            <a:ext cx="3755529" cy="372440"/>
          </a:xfrm>
          <a:prstGeom prst="rect">
            <a:avLst/>
          </a:prstGeom>
        </p:spPr>
        <p:txBody>
          <a:bodyPr anchor="t" rtlCol="false" tIns="0" lIns="0" bIns="0" rIns="0">
            <a:spAutoFit/>
          </a:bodyPr>
          <a:lstStyle/>
          <a:p>
            <a:pPr algn="ctr">
              <a:lnSpc>
                <a:spcPts val="3096"/>
              </a:lnSpc>
              <a:spcBef>
                <a:spcPct val="0"/>
              </a:spcBef>
            </a:pPr>
            <a:r>
              <a:rPr lang="en-US" sz="2212">
                <a:solidFill>
                  <a:srgbClr val="000000"/>
                </a:solidFill>
                <a:latin typeface="Open Sans Bold"/>
                <a:ea typeface="Open Sans Bold"/>
                <a:cs typeface="Open Sans Bold"/>
                <a:sym typeface="Open Sans Bold"/>
              </a:rPr>
              <a:t>Best TPE Hyperparameters</a:t>
            </a:r>
            <a:r>
              <a:rPr lang="en-US" sz="2212">
                <a:solidFill>
                  <a:srgbClr val="000000"/>
                </a:solidFill>
                <a:latin typeface="Open Sans Bold"/>
                <a:ea typeface="Open Sans Bold"/>
                <a:cs typeface="Open Sans Bold"/>
                <a:sym typeface="Open Sans Bold"/>
              </a:rPr>
              <a:t>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854710"/>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Codec Pro Bold"/>
                <a:ea typeface="Codec Pro Bold"/>
                <a:cs typeface="Codec Pro Bold"/>
                <a:sym typeface="Codec Pro Bold"/>
              </a:rPr>
              <a:t>Raw</a:t>
            </a:r>
            <a:r>
              <a:rPr lang="en-US" sz="4599">
                <a:solidFill>
                  <a:srgbClr val="000000"/>
                </a:solidFill>
                <a:latin typeface="Codec Pro Bold"/>
                <a:ea typeface="Codec Pro Bold"/>
                <a:cs typeface="Codec Pro Bold"/>
                <a:sym typeface="Codec Pro Bold"/>
              </a:rPr>
              <a:t> Performance of BERT Family Models on SQUAD2.0</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graphicFrame>
        <p:nvGraphicFramePr>
          <p:cNvPr name="Table 4" id="4"/>
          <p:cNvGraphicFramePr>
            <a:graphicFrameLocks noGrp="true"/>
          </p:cNvGraphicFramePr>
          <p:nvPr/>
        </p:nvGraphicFramePr>
        <p:xfrm>
          <a:off x="5486400" y="1764280"/>
          <a:ext cx="7315200" cy="7962900"/>
        </p:xfrm>
        <a:graphic>
          <a:graphicData uri="http://schemas.openxmlformats.org/drawingml/2006/table">
            <a:tbl>
              <a:tblPr/>
              <a:tblGrid>
                <a:gridCol w="1828800"/>
                <a:gridCol w="1828800"/>
                <a:gridCol w="1828800"/>
                <a:gridCol w="1828800"/>
              </a:tblGrid>
              <a:tr h="1114373">
                <a:tc>
                  <a:txBody>
                    <a:bodyPr anchor="t" rtlCol="false"/>
                    <a:lstStyle/>
                    <a:p>
                      <a:pPr algn="ctr">
                        <a:lnSpc>
                          <a:spcPts val="196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60"/>
                        </a:lnSpc>
                        <a:defRPr/>
                      </a:pPr>
                      <a:r>
                        <a:rPr lang="en-US" sz="2400">
                          <a:solidFill>
                            <a:srgbClr val="000000"/>
                          </a:solidFill>
                          <a:latin typeface="Codec Pro Bold"/>
                          <a:ea typeface="Codec Pro Bold"/>
                          <a:cs typeface="Codec Pro Bold"/>
                          <a:sym typeface="Codec Pro Bold"/>
                        </a:rPr>
                        <a:t>EM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400">
                          <a:solidFill>
                            <a:srgbClr val="000000"/>
                          </a:solidFill>
                          <a:latin typeface="Codec Pro Bold"/>
                          <a:ea typeface="Codec Pro Bold"/>
                          <a:cs typeface="Codec Pro Bold"/>
                          <a:sym typeface="Codec Pro Bold"/>
                        </a:rPr>
                        <a:t>F1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60"/>
                        </a:lnSpc>
                        <a:defRPr/>
                      </a:pPr>
                      <a:r>
                        <a:rPr lang="en-US" sz="2400">
                          <a:solidFill>
                            <a:srgbClr val="000000"/>
                          </a:solidFill>
                          <a:latin typeface="Codec Pro Bold"/>
                          <a:ea typeface="Codec Pro Bold"/>
                          <a:cs typeface="Codec Pro Bold"/>
                          <a:sym typeface="Codec Pro Bold"/>
                        </a:rPr>
                        <a:t>BLUE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298299">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BERT-base-cased</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0.49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0.52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660"/>
                        </a:lnSpc>
                        <a:defRPr/>
                      </a:pPr>
                      <a:r>
                        <a:rPr lang="en-US" sz="1900">
                          <a:solidFill>
                            <a:srgbClr val="000000"/>
                          </a:solidFill>
                          <a:latin typeface="Codec Pro"/>
                          <a:ea typeface="Codec Pro"/>
                          <a:cs typeface="Codec Pro"/>
                          <a:sym typeface="Codec Pro"/>
                        </a:rPr>
                        <a:t>0.09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655331">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DistilBERT-base-uncased</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0.46</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0.47</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0.04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298299">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RoBERTa-base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0.59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0.63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0.18</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298299">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RoBERTa-large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0.78</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0.82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0.18</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298299">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ALBERT-v2-large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0.73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0.78</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0.19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5" id="5"/>
          <p:cNvSpPr txBox="true"/>
          <p:nvPr/>
        </p:nvSpPr>
        <p:spPr>
          <a:xfrm rot="0">
            <a:off x="17735301" y="9677083"/>
            <a:ext cx="263947"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1664335"/>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Codec Pro Bold"/>
                <a:ea typeface="Codec Pro Bold"/>
                <a:cs typeface="Codec Pro Bold"/>
                <a:sym typeface="Codec Pro Bold"/>
              </a:rPr>
              <a:t>Hyperparameter Optimization of BERT-base-cased on SQUAD2.0</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graphicFrame>
        <p:nvGraphicFramePr>
          <p:cNvPr name="Table 4" id="4"/>
          <p:cNvGraphicFramePr>
            <a:graphicFrameLocks noGrp="true"/>
          </p:cNvGraphicFramePr>
          <p:nvPr/>
        </p:nvGraphicFramePr>
        <p:xfrm>
          <a:off x="5486400" y="2806240"/>
          <a:ext cx="7315200" cy="5800474"/>
        </p:xfrm>
        <a:graphic>
          <a:graphicData uri="http://schemas.openxmlformats.org/drawingml/2006/table">
            <a:tbl>
              <a:tblPr/>
              <a:tblGrid>
                <a:gridCol w="1828800"/>
                <a:gridCol w="1828800"/>
                <a:gridCol w="1828800"/>
                <a:gridCol w="1828800"/>
              </a:tblGrid>
              <a:tr h="1129449">
                <a:tc>
                  <a:txBody>
                    <a:bodyPr anchor="t" rtlCol="false"/>
                    <a:lstStyle/>
                    <a:p>
                      <a:pPr algn="ctr">
                        <a:lnSpc>
                          <a:spcPts val="196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60"/>
                        </a:lnSpc>
                        <a:defRPr/>
                      </a:pPr>
                      <a:r>
                        <a:rPr lang="en-US" sz="2400">
                          <a:solidFill>
                            <a:srgbClr val="000000"/>
                          </a:solidFill>
                          <a:latin typeface="Codec Pro Bold"/>
                          <a:ea typeface="Codec Pro Bold"/>
                          <a:cs typeface="Codec Pro Bold"/>
                          <a:sym typeface="Codec Pro Bold"/>
                        </a:rPr>
                        <a:t>EM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400">
                          <a:solidFill>
                            <a:srgbClr val="000000"/>
                          </a:solidFill>
                          <a:latin typeface="Codec Pro Bold"/>
                          <a:ea typeface="Codec Pro Bold"/>
                          <a:cs typeface="Codec Pro Bold"/>
                          <a:sym typeface="Codec Pro Bold"/>
                        </a:rPr>
                        <a:t>F1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60"/>
                        </a:lnSpc>
                        <a:defRPr/>
                      </a:pPr>
                      <a:r>
                        <a:rPr lang="en-US" sz="2400">
                          <a:solidFill>
                            <a:srgbClr val="000000"/>
                          </a:solidFill>
                          <a:latin typeface="Codec Pro Bold"/>
                          <a:ea typeface="Codec Pro Bold"/>
                          <a:cs typeface="Codec Pro Bold"/>
                          <a:sym typeface="Codec Pro Bold"/>
                        </a:rPr>
                        <a:t>BLUE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019794">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Baseline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0.49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0.52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0.09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315863">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Best Random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0.51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0.54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0.09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19794">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Best Grid</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0.51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0.54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0.15</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315574">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Best TPE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0.54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0.52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0.12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5" id="5"/>
          <p:cNvSpPr txBox="true"/>
          <p:nvPr/>
        </p:nvSpPr>
        <p:spPr>
          <a:xfrm rot="0">
            <a:off x="17735301" y="9677083"/>
            <a:ext cx="275481"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28</a:t>
            </a:r>
          </a:p>
        </p:txBody>
      </p:sp>
      <p:sp>
        <p:nvSpPr>
          <p:cNvPr name="TextBox 6" id="6"/>
          <p:cNvSpPr txBox="true"/>
          <p:nvPr/>
        </p:nvSpPr>
        <p:spPr>
          <a:xfrm rot="0">
            <a:off x="0" y="8352460"/>
            <a:ext cx="5612011" cy="1934540"/>
          </a:xfrm>
          <a:prstGeom prst="rect">
            <a:avLst/>
          </a:prstGeom>
        </p:spPr>
        <p:txBody>
          <a:bodyPr anchor="t" rtlCol="false" tIns="0" lIns="0" bIns="0" rIns="0">
            <a:spAutoFit/>
          </a:bodyPr>
          <a:lstStyle/>
          <a:p>
            <a:pPr algn="ctr">
              <a:lnSpc>
                <a:spcPts val="3096"/>
              </a:lnSpc>
            </a:pPr>
            <a:r>
              <a:rPr lang="en-US" sz="2212">
                <a:solidFill>
                  <a:srgbClr val="000000"/>
                </a:solidFill>
                <a:latin typeface="Open Sans Bold"/>
                <a:ea typeface="Open Sans Bold"/>
                <a:cs typeface="Open Sans Bold"/>
                <a:sym typeface="Open Sans Bold"/>
              </a:rPr>
              <a:t>{'num_train_epochs': 4, </a:t>
            </a:r>
          </a:p>
          <a:p>
            <a:pPr algn="ctr">
              <a:lnSpc>
                <a:spcPts val="3096"/>
              </a:lnSpc>
            </a:pPr>
            <a:r>
              <a:rPr lang="en-US" sz="2212">
                <a:solidFill>
                  <a:srgbClr val="000000"/>
                </a:solidFill>
                <a:latin typeface="Open Sans Bold"/>
                <a:ea typeface="Open Sans Bold"/>
                <a:cs typeface="Open Sans Bold"/>
                <a:sym typeface="Open Sans Bold"/>
              </a:rPr>
              <a:t>'learning_rate': 5e-05, </a:t>
            </a:r>
          </a:p>
          <a:p>
            <a:pPr algn="ctr">
              <a:lnSpc>
                <a:spcPts val="3096"/>
              </a:lnSpc>
              <a:spcBef>
                <a:spcPct val="0"/>
              </a:spcBef>
            </a:pPr>
            <a:r>
              <a:rPr lang="en-US" sz="2212">
                <a:solidFill>
                  <a:srgbClr val="000000"/>
                </a:solidFill>
                <a:latin typeface="Open Sans Bold"/>
                <a:ea typeface="Open Sans Bold"/>
                <a:cs typeface="Open Sans Bold"/>
                <a:sym typeface="Open Sans Bold"/>
              </a:rPr>
              <a:t>'weight_decay': 0.02, 'per_device_train_batch_size': 8, 'per_device_eval_batch_size': 16}</a:t>
            </a:r>
          </a:p>
        </p:txBody>
      </p:sp>
      <p:sp>
        <p:nvSpPr>
          <p:cNvPr name="TextBox 7" id="7"/>
          <p:cNvSpPr txBox="true"/>
          <p:nvPr/>
        </p:nvSpPr>
        <p:spPr>
          <a:xfrm rot="0">
            <a:off x="722534" y="7813358"/>
            <a:ext cx="3851970" cy="372440"/>
          </a:xfrm>
          <a:prstGeom prst="rect">
            <a:avLst/>
          </a:prstGeom>
        </p:spPr>
        <p:txBody>
          <a:bodyPr anchor="t" rtlCol="false" tIns="0" lIns="0" bIns="0" rIns="0">
            <a:spAutoFit/>
          </a:bodyPr>
          <a:lstStyle/>
          <a:p>
            <a:pPr algn="ctr">
              <a:lnSpc>
                <a:spcPts val="3096"/>
              </a:lnSpc>
              <a:spcBef>
                <a:spcPct val="0"/>
              </a:spcBef>
            </a:pPr>
            <a:r>
              <a:rPr lang="en-US" sz="2212">
                <a:solidFill>
                  <a:srgbClr val="000000"/>
                </a:solidFill>
                <a:latin typeface="Open Sans Bold"/>
                <a:ea typeface="Open Sans Bold"/>
                <a:cs typeface="Open Sans Bold"/>
                <a:sym typeface="Open Sans Bold"/>
              </a:rPr>
              <a:t>Best Grid Hyperparameters</a:t>
            </a:r>
            <a:r>
              <a:rPr lang="en-US" sz="2212">
                <a:solidFill>
                  <a:srgbClr val="000000"/>
                </a:solidFill>
                <a:latin typeface="Open Sans Bold"/>
                <a:ea typeface="Open Sans Bold"/>
                <a:cs typeface="Open Sans Bold"/>
                <a:sym typeface="Open Sans Bold"/>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1664335"/>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Codec Pro Bold"/>
                <a:ea typeface="Codec Pro Bold"/>
                <a:cs typeface="Codec Pro Bold"/>
                <a:sym typeface="Codec Pro Bold"/>
              </a:rPr>
              <a:t>Raw performance of German-finetuned Models on GermanQUAD</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graphicFrame>
        <p:nvGraphicFramePr>
          <p:cNvPr name="Table 4" id="4"/>
          <p:cNvGraphicFramePr>
            <a:graphicFrameLocks noGrp="true"/>
          </p:cNvGraphicFramePr>
          <p:nvPr/>
        </p:nvGraphicFramePr>
        <p:xfrm>
          <a:off x="5486400" y="2714276"/>
          <a:ext cx="7315200" cy="3648075"/>
        </p:xfrm>
        <a:graphic>
          <a:graphicData uri="http://schemas.openxmlformats.org/drawingml/2006/table">
            <a:tbl>
              <a:tblPr/>
              <a:tblGrid>
                <a:gridCol w="1828800"/>
                <a:gridCol w="1828800"/>
                <a:gridCol w="1828800"/>
                <a:gridCol w="1828800"/>
              </a:tblGrid>
              <a:tr h="1095486">
                <a:tc>
                  <a:txBody>
                    <a:bodyPr anchor="t" rtlCol="false"/>
                    <a:lstStyle/>
                    <a:p>
                      <a:pPr algn="ctr">
                        <a:lnSpc>
                          <a:spcPts val="196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60"/>
                        </a:lnSpc>
                        <a:defRPr/>
                      </a:pPr>
                      <a:r>
                        <a:rPr lang="en-US" sz="2400">
                          <a:solidFill>
                            <a:srgbClr val="000000"/>
                          </a:solidFill>
                          <a:latin typeface="Codec Pro Bold"/>
                          <a:ea typeface="Codec Pro Bold"/>
                          <a:cs typeface="Codec Pro Bold"/>
                          <a:sym typeface="Codec Pro Bold"/>
                        </a:rPr>
                        <a:t>EM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400">
                          <a:solidFill>
                            <a:srgbClr val="000000"/>
                          </a:solidFill>
                          <a:latin typeface="Codec Pro Bold"/>
                          <a:ea typeface="Codec Pro Bold"/>
                          <a:cs typeface="Codec Pro Bold"/>
                          <a:sym typeface="Codec Pro Bold"/>
                        </a:rPr>
                        <a:t>F1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60"/>
                        </a:lnSpc>
                        <a:defRPr/>
                      </a:pPr>
                      <a:r>
                        <a:rPr lang="en-US" sz="2400">
                          <a:solidFill>
                            <a:srgbClr val="000000"/>
                          </a:solidFill>
                          <a:latin typeface="Codec Pro Bold"/>
                          <a:ea typeface="Codec Pro Bold"/>
                          <a:cs typeface="Codec Pro Bold"/>
                          <a:sym typeface="Codec Pro Bold"/>
                        </a:rPr>
                        <a:t>BLUE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276294">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GElectra-base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0.19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FF914D"/>
                          </a:solidFill>
                          <a:latin typeface="Codec Pro"/>
                          <a:ea typeface="Codec Pro"/>
                          <a:cs typeface="Codec Pro"/>
                          <a:sym typeface="Codec Pro"/>
                        </a:rPr>
                        <a:t>0.40</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660"/>
                        </a:lnSpc>
                        <a:defRPr/>
                      </a:pPr>
                      <a:r>
                        <a:rPr lang="en-US" sz="1900">
                          <a:solidFill>
                            <a:srgbClr val="FF914D"/>
                          </a:solidFill>
                          <a:latin typeface="Codec Pro"/>
                          <a:ea typeface="Codec Pro"/>
                          <a:cs typeface="Codec Pro"/>
                          <a:sym typeface="Codec Pro"/>
                        </a:rPr>
                        <a:t>0.19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276294">
                <a:tc>
                  <a:txBody>
                    <a:bodyPr anchor="t" rtlCol="false"/>
                    <a:lstStyle/>
                    <a:p>
                      <a:pPr algn="ctr">
                        <a:lnSpc>
                          <a:spcPts val="2520"/>
                        </a:lnSpc>
                        <a:defRPr/>
                      </a:pPr>
                      <a:r>
                        <a:rPr lang="en-US" sz="1800">
                          <a:solidFill>
                            <a:srgbClr val="000000"/>
                          </a:solidFill>
                          <a:latin typeface="Codec Pro Bold"/>
                          <a:ea typeface="Codec Pro Bold"/>
                          <a:cs typeface="Codec Pro Bold"/>
                          <a:sym typeface="Codec Pro Bold"/>
                        </a:rPr>
                        <a:t>GBERT-base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0.08</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0.21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800"/>
                        </a:lnSpc>
                        <a:defRPr/>
                      </a:pPr>
                      <a:r>
                        <a:rPr lang="en-US" sz="2000">
                          <a:solidFill>
                            <a:srgbClr val="000000"/>
                          </a:solidFill>
                          <a:latin typeface="Codec Pro"/>
                          <a:ea typeface="Codec Pro"/>
                          <a:cs typeface="Codec Pro"/>
                          <a:sym typeface="Codec Pro"/>
                        </a:rPr>
                        <a:t>0.09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TextBox 5" id="5"/>
          <p:cNvSpPr txBox="true"/>
          <p:nvPr/>
        </p:nvSpPr>
        <p:spPr>
          <a:xfrm rot="0">
            <a:off x="17735301" y="9677083"/>
            <a:ext cx="273993"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3056615" y="25380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Business understanding</a:t>
            </a:r>
          </a:p>
        </p:txBody>
      </p:sp>
      <p:sp>
        <p:nvSpPr>
          <p:cNvPr name="TextBox 3" id="3"/>
          <p:cNvSpPr txBox="true"/>
          <p:nvPr/>
        </p:nvSpPr>
        <p:spPr>
          <a:xfrm rot="0">
            <a:off x="3056615" y="628517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deployment</a:t>
            </a:r>
          </a:p>
        </p:txBody>
      </p:sp>
      <p:sp>
        <p:nvSpPr>
          <p:cNvPr name="TextBox 4" id="4"/>
          <p:cNvSpPr txBox="true"/>
          <p:nvPr/>
        </p:nvSpPr>
        <p:spPr>
          <a:xfrm rot="0">
            <a:off x="3056615" y="72218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conclusion</a:t>
            </a:r>
          </a:p>
        </p:txBody>
      </p:sp>
      <p:sp>
        <p:nvSpPr>
          <p:cNvPr name="Freeform 5" id="5"/>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3"/>
            <a:stretch>
              <a:fillRect l="0" t="0" r="0" b="0"/>
            </a:stretch>
          </a:blipFill>
        </p:spPr>
      </p:sp>
      <p:sp>
        <p:nvSpPr>
          <p:cNvPr name="Freeform 6" id="6"/>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Freeform 7" id="7"/>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5"/>
            <a:stretch>
              <a:fillRect l="0" t="0" r="0" b="0"/>
            </a:stretch>
          </a:blipFill>
        </p:spPr>
      </p:sp>
      <p:sp>
        <p:nvSpPr>
          <p:cNvPr name="Freeform 8" id="8"/>
          <p:cNvSpPr/>
          <p:nvPr/>
        </p:nvSpPr>
        <p:spPr>
          <a:xfrm flipH="false" flipV="false" rot="-3106718">
            <a:off x="5865570" y="7368713"/>
            <a:ext cx="3130253" cy="2993304"/>
          </a:xfrm>
          <a:custGeom>
            <a:avLst/>
            <a:gdLst/>
            <a:ahLst/>
            <a:cxnLst/>
            <a:rect r="r" b="b" t="t" l="l"/>
            <a:pathLst>
              <a:path h="2993304" w="3130253">
                <a:moveTo>
                  <a:pt x="0" y="0"/>
                </a:moveTo>
                <a:lnTo>
                  <a:pt x="3130253" y="0"/>
                </a:lnTo>
                <a:lnTo>
                  <a:pt x="3130253" y="2993304"/>
                </a:lnTo>
                <a:lnTo>
                  <a:pt x="0" y="2993304"/>
                </a:lnTo>
                <a:lnTo>
                  <a:pt x="0" y="0"/>
                </a:lnTo>
                <a:close/>
              </a:path>
            </a:pathLst>
          </a:custGeom>
          <a:blipFill>
            <a:blip r:embed="rId4"/>
            <a:stretch>
              <a:fillRect l="0" t="0" r="0" b="0"/>
            </a:stretch>
          </a:blipFill>
        </p:spPr>
      </p:sp>
      <p:sp>
        <p:nvSpPr>
          <p:cNvPr name="Freeform 9" id="9"/>
          <p:cNvSpPr/>
          <p:nvPr/>
        </p:nvSpPr>
        <p:spPr>
          <a:xfrm flipH="false" flipV="false" rot="0">
            <a:off x="1548150" y="3155666"/>
            <a:ext cx="6005252" cy="142625"/>
          </a:xfrm>
          <a:custGeom>
            <a:avLst/>
            <a:gdLst/>
            <a:ahLst/>
            <a:cxnLst/>
            <a:rect r="r" b="b" t="t" l="l"/>
            <a:pathLst>
              <a:path h="142625" w="6005252">
                <a:moveTo>
                  <a:pt x="0" y="0"/>
                </a:moveTo>
                <a:lnTo>
                  <a:pt x="6005252" y="0"/>
                </a:lnTo>
                <a:lnTo>
                  <a:pt x="6005252" y="142624"/>
                </a:lnTo>
                <a:lnTo>
                  <a:pt x="0" y="1426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611898" y="26709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01</a:t>
            </a:r>
          </a:p>
        </p:txBody>
      </p:sp>
      <p:sp>
        <p:nvSpPr>
          <p:cNvPr name="TextBox 11" id="11"/>
          <p:cNvSpPr txBox="true"/>
          <p:nvPr/>
        </p:nvSpPr>
        <p:spPr>
          <a:xfrm rot="0">
            <a:off x="1548150" y="885825"/>
            <a:ext cx="3345249" cy="1130300"/>
          </a:xfrm>
          <a:prstGeom prst="rect">
            <a:avLst/>
          </a:prstGeom>
        </p:spPr>
        <p:txBody>
          <a:bodyPr anchor="t" rtlCol="false" tIns="0" lIns="0" bIns="0" rIns="0">
            <a:spAutoFit/>
          </a:bodyPr>
          <a:lstStyle/>
          <a:p>
            <a:pPr algn="l">
              <a:lnSpc>
                <a:spcPts val="9100"/>
              </a:lnSpc>
              <a:spcBef>
                <a:spcPct val="0"/>
              </a:spcBef>
            </a:pPr>
            <a:r>
              <a:rPr lang="en-US" sz="6500">
                <a:solidFill>
                  <a:srgbClr val="0CC2E6"/>
                </a:solidFill>
                <a:latin typeface="Bebas Neue Cyrillic"/>
                <a:ea typeface="Bebas Neue Cyrillic"/>
                <a:cs typeface="Bebas Neue Cyrillic"/>
                <a:sym typeface="Bebas Neue Cyrillic"/>
              </a:rPr>
              <a:t>AGENDA</a:t>
            </a:r>
          </a:p>
        </p:txBody>
      </p:sp>
      <p:sp>
        <p:nvSpPr>
          <p:cNvPr name="TextBox 12" id="12"/>
          <p:cNvSpPr txBox="true"/>
          <p:nvPr/>
        </p:nvSpPr>
        <p:spPr>
          <a:xfrm rot="0">
            <a:off x="3056615" y="3475302"/>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data understanding &amp; PREPARATION</a:t>
            </a:r>
          </a:p>
        </p:txBody>
      </p:sp>
      <p:sp>
        <p:nvSpPr>
          <p:cNvPr name="TextBox 13" id="13"/>
          <p:cNvSpPr txBox="true"/>
          <p:nvPr/>
        </p:nvSpPr>
        <p:spPr>
          <a:xfrm rot="0">
            <a:off x="3056615" y="441192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modelling</a:t>
            </a:r>
          </a:p>
        </p:txBody>
      </p:sp>
      <p:sp>
        <p:nvSpPr>
          <p:cNvPr name="TextBox 14" id="14"/>
          <p:cNvSpPr txBox="true"/>
          <p:nvPr/>
        </p:nvSpPr>
        <p:spPr>
          <a:xfrm rot="0">
            <a:off x="3056615" y="534855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evaluation</a:t>
            </a:r>
          </a:p>
        </p:txBody>
      </p:sp>
      <p:sp>
        <p:nvSpPr>
          <p:cNvPr name="TextBox 15" id="15"/>
          <p:cNvSpPr txBox="true"/>
          <p:nvPr/>
        </p:nvSpPr>
        <p:spPr>
          <a:xfrm rot="0">
            <a:off x="1611898" y="36082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02</a:t>
            </a:r>
          </a:p>
        </p:txBody>
      </p:sp>
      <p:sp>
        <p:nvSpPr>
          <p:cNvPr name="TextBox 16" id="16"/>
          <p:cNvSpPr txBox="true"/>
          <p:nvPr/>
        </p:nvSpPr>
        <p:spPr>
          <a:xfrm rot="0">
            <a:off x="1611898" y="4541229"/>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03</a:t>
            </a:r>
          </a:p>
        </p:txBody>
      </p:sp>
      <p:sp>
        <p:nvSpPr>
          <p:cNvPr name="TextBox 17" id="17"/>
          <p:cNvSpPr txBox="true"/>
          <p:nvPr/>
        </p:nvSpPr>
        <p:spPr>
          <a:xfrm rot="0">
            <a:off x="1611898" y="5474172"/>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04</a:t>
            </a:r>
          </a:p>
        </p:txBody>
      </p:sp>
      <p:sp>
        <p:nvSpPr>
          <p:cNvPr name="TextBox 18" id="18"/>
          <p:cNvSpPr txBox="true"/>
          <p:nvPr/>
        </p:nvSpPr>
        <p:spPr>
          <a:xfrm rot="0">
            <a:off x="1611898" y="6407115"/>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05</a:t>
            </a:r>
          </a:p>
        </p:txBody>
      </p:sp>
      <p:sp>
        <p:nvSpPr>
          <p:cNvPr name="TextBox 19" id="19"/>
          <p:cNvSpPr txBox="true"/>
          <p:nvPr/>
        </p:nvSpPr>
        <p:spPr>
          <a:xfrm rot="0">
            <a:off x="1611898" y="7340058"/>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06</a:t>
            </a:r>
          </a:p>
        </p:txBody>
      </p:sp>
      <p:sp>
        <p:nvSpPr>
          <p:cNvPr name="Freeform 20" id="20"/>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8"/>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3056615" y="25380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Business understanding</a:t>
            </a:r>
          </a:p>
        </p:txBody>
      </p:sp>
      <p:sp>
        <p:nvSpPr>
          <p:cNvPr name="TextBox 3" id="3"/>
          <p:cNvSpPr txBox="true"/>
          <p:nvPr/>
        </p:nvSpPr>
        <p:spPr>
          <a:xfrm rot="0">
            <a:off x="3056615" y="628517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deployment</a:t>
            </a:r>
          </a:p>
        </p:txBody>
      </p:sp>
      <p:sp>
        <p:nvSpPr>
          <p:cNvPr name="TextBox 4" id="4"/>
          <p:cNvSpPr txBox="true"/>
          <p:nvPr/>
        </p:nvSpPr>
        <p:spPr>
          <a:xfrm rot="0">
            <a:off x="3056615" y="72218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conclusion</a:t>
            </a:r>
          </a:p>
        </p:txBody>
      </p:sp>
      <p:sp>
        <p:nvSpPr>
          <p:cNvPr name="Freeform 5" id="5"/>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6" id="6"/>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3"/>
            <a:stretch>
              <a:fillRect l="0" t="0" r="0" b="0"/>
            </a:stretch>
          </a:blipFill>
        </p:spPr>
      </p:sp>
      <p:sp>
        <p:nvSpPr>
          <p:cNvPr name="Freeform 7" id="7"/>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4"/>
            <a:stretch>
              <a:fillRect l="0" t="0" r="0" b="0"/>
            </a:stretch>
          </a:blipFill>
        </p:spPr>
      </p:sp>
      <p:sp>
        <p:nvSpPr>
          <p:cNvPr name="Freeform 8" id="8"/>
          <p:cNvSpPr/>
          <p:nvPr/>
        </p:nvSpPr>
        <p:spPr>
          <a:xfrm flipH="false" flipV="false" rot="-3106718">
            <a:off x="5865570" y="7368713"/>
            <a:ext cx="3130253" cy="2993304"/>
          </a:xfrm>
          <a:custGeom>
            <a:avLst/>
            <a:gdLst/>
            <a:ahLst/>
            <a:cxnLst/>
            <a:rect r="r" b="b" t="t" l="l"/>
            <a:pathLst>
              <a:path h="2993304" w="3130253">
                <a:moveTo>
                  <a:pt x="0" y="0"/>
                </a:moveTo>
                <a:lnTo>
                  <a:pt x="3130253" y="0"/>
                </a:lnTo>
                <a:lnTo>
                  <a:pt x="3130253" y="2993304"/>
                </a:lnTo>
                <a:lnTo>
                  <a:pt x="0" y="2993304"/>
                </a:lnTo>
                <a:lnTo>
                  <a:pt x="0" y="0"/>
                </a:lnTo>
                <a:close/>
              </a:path>
            </a:pathLst>
          </a:custGeom>
          <a:blipFill>
            <a:blip r:embed="rId3"/>
            <a:stretch>
              <a:fillRect l="0" t="0" r="0" b="0"/>
            </a:stretch>
          </a:blipFill>
        </p:spPr>
      </p:sp>
      <p:sp>
        <p:nvSpPr>
          <p:cNvPr name="Freeform 9" id="9"/>
          <p:cNvSpPr/>
          <p:nvPr/>
        </p:nvSpPr>
        <p:spPr>
          <a:xfrm flipH="false" flipV="false" rot="0">
            <a:off x="1548150" y="6902840"/>
            <a:ext cx="6005252" cy="142625"/>
          </a:xfrm>
          <a:custGeom>
            <a:avLst/>
            <a:gdLst/>
            <a:ahLst/>
            <a:cxnLst/>
            <a:rect r="r" b="b" t="t" l="l"/>
            <a:pathLst>
              <a:path h="142625" w="6005252">
                <a:moveTo>
                  <a:pt x="0" y="0"/>
                </a:moveTo>
                <a:lnTo>
                  <a:pt x="6005252" y="0"/>
                </a:lnTo>
                <a:lnTo>
                  <a:pt x="6005252" y="142625"/>
                </a:lnTo>
                <a:lnTo>
                  <a:pt x="0" y="142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611898" y="26709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01</a:t>
            </a:r>
          </a:p>
        </p:txBody>
      </p:sp>
      <p:sp>
        <p:nvSpPr>
          <p:cNvPr name="TextBox 11" id="11"/>
          <p:cNvSpPr txBox="true"/>
          <p:nvPr/>
        </p:nvSpPr>
        <p:spPr>
          <a:xfrm rot="0">
            <a:off x="1548150" y="885825"/>
            <a:ext cx="3345249" cy="1130300"/>
          </a:xfrm>
          <a:prstGeom prst="rect">
            <a:avLst/>
          </a:prstGeom>
        </p:spPr>
        <p:txBody>
          <a:bodyPr anchor="t" rtlCol="false" tIns="0" lIns="0" bIns="0" rIns="0">
            <a:spAutoFit/>
          </a:bodyPr>
          <a:lstStyle/>
          <a:p>
            <a:pPr algn="l">
              <a:lnSpc>
                <a:spcPts val="9100"/>
              </a:lnSpc>
              <a:spcBef>
                <a:spcPct val="0"/>
              </a:spcBef>
            </a:pPr>
            <a:r>
              <a:rPr lang="en-US" sz="6500">
                <a:solidFill>
                  <a:srgbClr val="0CC2E6"/>
                </a:solidFill>
                <a:latin typeface="Bebas Neue Cyrillic"/>
                <a:ea typeface="Bebas Neue Cyrillic"/>
                <a:cs typeface="Bebas Neue Cyrillic"/>
                <a:sym typeface="Bebas Neue Cyrillic"/>
              </a:rPr>
              <a:t>AGENDA</a:t>
            </a:r>
          </a:p>
        </p:txBody>
      </p:sp>
      <p:sp>
        <p:nvSpPr>
          <p:cNvPr name="TextBox 12" id="12"/>
          <p:cNvSpPr txBox="true"/>
          <p:nvPr/>
        </p:nvSpPr>
        <p:spPr>
          <a:xfrm rot="0">
            <a:off x="3056615" y="441192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modelling</a:t>
            </a:r>
          </a:p>
        </p:txBody>
      </p:sp>
      <p:sp>
        <p:nvSpPr>
          <p:cNvPr name="TextBox 13" id="13"/>
          <p:cNvSpPr txBox="true"/>
          <p:nvPr/>
        </p:nvSpPr>
        <p:spPr>
          <a:xfrm rot="0">
            <a:off x="3056615" y="534855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evaluation</a:t>
            </a:r>
          </a:p>
        </p:txBody>
      </p:sp>
      <p:sp>
        <p:nvSpPr>
          <p:cNvPr name="TextBox 14" id="14"/>
          <p:cNvSpPr txBox="true"/>
          <p:nvPr/>
        </p:nvSpPr>
        <p:spPr>
          <a:xfrm rot="0">
            <a:off x="1611898" y="36082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02</a:t>
            </a:r>
          </a:p>
        </p:txBody>
      </p:sp>
      <p:sp>
        <p:nvSpPr>
          <p:cNvPr name="TextBox 15" id="15"/>
          <p:cNvSpPr txBox="true"/>
          <p:nvPr/>
        </p:nvSpPr>
        <p:spPr>
          <a:xfrm rot="0">
            <a:off x="1611898" y="4541229"/>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03</a:t>
            </a:r>
          </a:p>
        </p:txBody>
      </p:sp>
      <p:sp>
        <p:nvSpPr>
          <p:cNvPr name="TextBox 16" id="16"/>
          <p:cNvSpPr txBox="true"/>
          <p:nvPr/>
        </p:nvSpPr>
        <p:spPr>
          <a:xfrm rot="0">
            <a:off x="1611898" y="5474172"/>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04</a:t>
            </a:r>
          </a:p>
        </p:txBody>
      </p:sp>
      <p:sp>
        <p:nvSpPr>
          <p:cNvPr name="TextBox 17" id="17"/>
          <p:cNvSpPr txBox="true"/>
          <p:nvPr/>
        </p:nvSpPr>
        <p:spPr>
          <a:xfrm rot="0">
            <a:off x="1611898" y="6407115"/>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05</a:t>
            </a:r>
          </a:p>
        </p:txBody>
      </p:sp>
      <p:sp>
        <p:nvSpPr>
          <p:cNvPr name="TextBox 18" id="18"/>
          <p:cNvSpPr txBox="true"/>
          <p:nvPr/>
        </p:nvSpPr>
        <p:spPr>
          <a:xfrm rot="0">
            <a:off x="1611898" y="7340058"/>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06</a:t>
            </a:r>
          </a:p>
        </p:txBody>
      </p:sp>
      <p:sp>
        <p:nvSpPr>
          <p:cNvPr name="Freeform 19" id="19"/>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7"/>
            <a:stretch>
              <a:fillRect l="0" t="0" r="0" b="0"/>
            </a:stretch>
          </a:blipFill>
        </p:spPr>
      </p:sp>
      <p:sp>
        <p:nvSpPr>
          <p:cNvPr name="TextBox 20" id="20"/>
          <p:cNvSpPr txBox="true"/>
          <p:nvPr/>
        </p:nvSpPr>
        <p:spPr>
          <a:xfrm rot="0">
            <a:off x="3056615" y="3475302"/>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data understanding &amp; PREPARATION</a:t>
            </a:r>
          </a:p>
        </p:txBody>
      </p:sp>
      <p:sp>
        <p:nvSpPr>
          <p:cNvPr name="TextBox 21" id="21"/>
          <p:cNvSpPr txBox="true"/>
          <p:nvPr/>
        </p:nvSpPr>
        <p:spPr>
          <a:xfrm rot="0">
            <a:off x="17735301" y="9677083"/>
            <a:ext cx="295945"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000000"/>
                </a:solidFill>
                <a:latin typeface="Codec Pro Bold"/>
                <a:ea typeface="Codec Pro Bold"/>
                <a:cs typeface="Codec Pro Bold"/>
                <a:sym typeface="Codec Pro Bold"/>
              </a:rPr>
              <a:t>Deployment Infrastructure (not enterprise-ready)</a:t>
            </a:r>
          </a:p>
          <a:p>
            <a:pPr algn="l">
              <a:lnSpc>
                <a:spcPts val="4480"/>
              </a:lnSpc>
              <a:spcBef>
                <a:spcPct val="0"/>
              </a:spcBef>
            </a:pP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TextBox 4" id="4"/>
          <p:cNvSpPr txBox="true"/>
          <p:nvPr/>
        </p:nvSpPr>
        <p:spPr>
          <a:xfrm rot="0">
            <a:off x="1028700" y="2607947"/>
            <a:ext cx="16230600" cy="43192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000"/>
                </a:solidFill>
                <a:latin typeface="Codec Pro Bold"/>
                <a:ea typeface="Codec Pro Bold"/>
                <a:cs typeface="Codec Pro Bold"/>
                <a:sym typeface="Codec Pro Bold"/>
              </a:rPr>
              <a:t>Streamlit (Frontend) </a:t>
            </a:r>
          </a:p>
          <a:p>
            <a:pPr algn="l">
              <a:lnSpc>
                <a:spcPts val="3640"/>
              </a:lnSpc>
            </a:pPr>
          </a:p>
          <a:p>
            <a:pPr algn="l" marL="690877" indent="-345439" lvl="1">
              <a:lnSpc>
                <a:spcPts val="4479"/>
              </a:lnSpc>
              <a:buFont typeface="Arial"/>
              <a:buChar char="•"/>
            </a:pPr>
            <a:r>
              <a:rPr lang="en-US" sz="3199">
                <a:solidFill>
                  <a:srgbClr val="000000"/>
                </a:solidFill>
                <a:latin typeface="Codec Pro Bold"/>
                <a:ea typeface="Codec Pro Bold"/>
                <a:cs typeface="Codec Pro Bold"/>
                <a:sym typeface="Codec Pro Bold"/>
              </a:rPr>
              <a:t>Django (Backend)</a:t>
            </a:r>
          </a:p>
          <a:p>
            <a:pPr algn="l">
              <a:lnSpc>
                <a:spcPts val="3640"/>
              </a:lnSpc>
            </a:pPr>
          </a:p>
          <a:p>
            <a:pPr algn="l" marL="690881" indent="-345440" lvl="1">
              <a:lnSpc>
                <a:spcPts val="4480"/>
              </a:lnSpc>
              <a:buFont typeface="Arial"/>
              <a:buChar char="•"/>
            </a:pPr>
            <a:r>
              <a:rPr lang="en-US" sz="3200">
                <a:solidFill>
                  <a:srgbClr val="000000"/>
                </a:solidFill>
                <a:latin typeface="Codec Pro Bold"/>
                <a:ea typeface="Codec Pro Bold"/>
                <a:cs typeface="Codec Pro Bold"/>
                <a:sym typeface="Codec Pro Bold"/>
              </a:rPr>
              <a:t>Docker Compose (Orchestration)</a:t>
            </a:r>
          </a:p>
          <a:p>
            <a:pPr algn="l">
              <a:lnSpc>
                <a:spcPts val="4480"/>
              </a:lnSpc>
            </a:pPr>
          </a:p>
          <a:p>
            <a:pPr algn="l" marL="690881" indent="-345440" lvl="1">
              <a:lnSpc>
                <a:spcPts val="4480"/>
              </a:lnSpc>
              <a:buFont typeface="Arial"/>
              <a:buChar char="•"/>
            </a:pPr>
            <a:r>
              <a:rPr lang="en-US" sz="3200">
                <a:solidFill>
                  <a:srgbClr val="000000"/>
                </a:solidFill>
                <a:latin typeface="Codec Pro Bold"/>
                <a:ea typeface="Codec Pro Bold"/>
                <a:cs typeface="Codec Pro Bold"/>
                <a:sym typeface="Codec Pro Bold"/>
              </a:rPr>
              <a:t>Private HuggingFace Model Registry (Model Hub)</a:t>
            </a:r>
          </a:p>
          <a:p>
            <a:pPr algn="l">
              <a:lnSpc>
                <a:spcPts val="4480"/>
              </a:lnSpc>
              <a:spcBef>
                <a:spcPct val="0"/>
              </a:spcBef>
            </a:pPr>
          </a:p>
        </p:txBody>
      </p:sp>
      <p:sp>
        <p:nvSpPr>
          <p:cNvPr name="TextBox 5" id="5"/>
          <p:cNvSpPr txBox="true"/>
          <p:nvPr/>
        </p:nvSpPr>
        <p:spPr>
          <a:xfrm rot="0">
            <a:off x="17735301" y="9677083"/>
            <a:ext cx="216843"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3056615" y="25380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Business understanding</a:t>
            </a:r>
          </a:p>
        </p:txBody>
      </p:sp>
      <p:sp>
        <p:nvSpPr>
          <p:cNvPr name="TextBox 3" id="3"/>
          <p:cNvSpPr txBox="true"/>
          <p:nvPr/>
        </p:nvSpPr>
        <p:spPr>
          <a:xfrm rot="0">
            <a:off x="3056615" y="628517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deployment</a:t>
            </a:r>
          </a:p>
        </p:txBody>
      </p:sp>
      <p:sp>
        <p:nvSpPr>
          <p:cNvPr name="TextBox 4" id="4"/>
          <p:cNvSpPr txBox="true"/>
          <p:nvPr/>
        </p:nvSpPr>
        <p:spPr>
          <a:xfrm rot="0">
            <a:off x="3056615" y="722180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conclusion</a:t>
            </a:r>
          </a:p>
        </p:txBody>
      </p:sp>
      <p:sp>
        <p:nvSpPr>
          <p:cNvPr name="Freeform 5" id="5"/>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6" id="6"/>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3"/>
            <a:stretch>
              <a:fillRect l="0" t="0" r="0" b="0"/>
            </a:stretch>
          </a:blipFill>
        </p:spPr>
      </p:sp>
      <p:sp>
        <p:nvSpPr>
          <p:cNvPr name="Freeform 7" id="7"/>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4"/>
            <a:stretch>
              <a:fillRect l="0" t="0" r="0" b="0"/>
            </a:stretch>
          </a:blipFill>
        </p:spPr>
      </p:sp>
      <p:sp>
        <p:nvSpPr>
          <p:cNvPr name="Freeform 8" id="8"/>
          <p:cNvSpPr/>
          <p:nvPr/>
        </p:nvSpPr>
        <p:spPr>
          <a:xfrm flipH="false" flipV="false" rot="-3106718">
            <a:off x="5865570" y="7368713"/>
            <a:ext cx="3130253" cy="2993304"/>
          </a:xfrm>
          <a:custGeom>
            <a:avLst/>
            <a:gdLst/>
            <a:ahLst/>
            <a:cxnLst/>
            <a:rect r="r" b="b" t="t" l="l"/>
            <a:pathLst>
              <a:path h="2993304" w="3130253">
                <a:moveTo>
                  <a:pt x="0" y="0"/>
                </a:moveTo>
                <a:lnTo>
                  <a:pt x="3130253" y="0"/>
                </a:lnTo>
                <a:lnTo>
                  <a:pt x="3130253" y="2993304"/>
                </a:lnTo>
                <a:lnTo>
                  <a:pt x="0" y="2993304"/>
                </a:lnTo>
                <a:lnTo>
                  <a:pt x="0" y="0"/>
                </a:lnTo>
                <a:close/>
              </a:path>
            </a:pathLst>
          </a:custGeom>
          <a:blipFill>
            <a:blip r:embed="rId3"/>
            <a:stretch>
              <a:fillRect l="0" t="0" r="0" b="0"/>
            </a:stretch>
          </a:blipFill>
        </p:spPr>
      </p:sp>
      <p:sp>
        <p:nvSpPr>
          <p:cNvPr name="Freeform 9" id="9"/>
          <p:cNvSpPr/>
          <p:nvPr/>
        </p:nvSpPr>
        <p:spPr>
          <a:xfrm flipH="false" flipV="false" rot="0">
            <a:off x="1548150" y="7839465"/>
            <a:ext cx="6005252" cy="142625"/>
          </a:xfrm>
          <a:custGeom>
            <a:avLst/>
            <a:gdLst/>
            <a:ahLst/>
            <a:cxnLst/>
            <a:rect r="r" b="b" t="t" l="l"/>
            <a:pathLst>
              <a:path h="142625" w="6005252">
                <a:moveTo>
                  <a:pt x="0" y="0"/>
                </a:moveTo>
                <a:lnTo>
                  <a:pt x="6005252" y="0"/>
                </a:lnTo>
                <a:lnTo>
                  <a:pt x="6005252" y="142625"/>
                </a:lnTo>
                <a:lnTo>
                  <a:pt x="0" y="142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611898" y="26709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01</a:t>
            </a:r>
          </a:p>
        </p:txBody>
      </p:sp>
      <p:sp>
        <p:nvSpPr>
          <p:cNvPr name="TextBox 11" id="11"/>
          <p:cNvSpPr txBox="true"/>
          <p:nvPr/>
        </p:nvSpPr>
        <p:spPr>
          <a:xfrm rot="0">
            <a:off x="1548150" y="885825"/>
            <a:ext cx="3345249" cy="1130300"/>
          </a:xfrm>
          <a:prstGeom prst="rect">
            <a:avLst/>
          </a:prstGeom>
        </p:spPr>
        <p:txBody>
          <a:bodyPr anchor="t" rtlCol="false" tIns="0" lIns="0" bIns="0" rIns="0">
            <a:spAutoFit/>
          </a:bodyPr>
          <a:lstStyle/>
          <a:p>
            <a:pPr algn="l">
              <a:lnSpc>
                <a:spcPts val="9100"/>
              </a:lnSpc>
              <a:spcBef>
                <a:spcPct val="0"/>
              </a:spcBef>
            </a:pPr>
            <a:r>
              <a:rPr lang="en-US" sz="6500">
                <a:solidFill>
                  <a:srgbClr val="0CC2E6"/>
                </a:solidFill>
                <a:latin typeface="Bebas Neue Cyrillic"/>
                <a:ea typeface="Bebas Neue Cyrillic"/>
                <a:cs typeface="Bebas Neue Cyrillic"/>
                <a:sym typeface="Bebas Neue Cyrillic"/>
              </a:rPr>
              <a:t>AGENDA</a:t>
            </a:r>
          </a:p>
        </p:txBody>
      </p:sp>
      <p:sp>
        <p:nvSpPr>
          <p:cNvPr name="TextBox 12" id="12"/>
          <p:cNvSpPr txBox="true"/>
          <p:nvPr/>
        </p:nvSpPr>
        <p:spPr>
          <a:xfrm rot="0">
            <a:off x="3056615" y="4411928"/>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modelling</a:t>
            </a:r>
          </a:p>
        </p:txBody>
      </p:sp>
      <p:sp>
        <p:nvSpPr>
          <p:cNvPr name="TextBox 13" id="13"/>
          <p:cNvSpPr txBox="true"/>
          <p:nvPr/>
        </p:nvSpPr>
        <p:spPr>
          <a:xfrm rot="0">
            <a:off x="3056615" y="5348553"/>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evaluation</a:t>
            </a:r>
          </a:p>
        </p:txBody>
      </p:sp>
      <p:sp>
        <p:nvSpPr>
          <p:cNvPr name="TextBox 14" id="14"/>
          <p:cNvSpPr txBox="true"/>
          <p:nvPr/>
        </p:nvSpPr>
        <p:spPr>
          <a:xfrm rot="0">
            <a:off x="1611898" y="3608286"/>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02</a:t>
            </a:r>
          </a:p>
        </p:txBody>
      </p:sp>
      <p:sp>
        <p:nvSpPr>
          <p:cNvPr name="TextBox 15" id="15"/>
          <p:cNvSpPr txBox="true"/>
          <p:nvPr/>
        </p:nvSpPr>
        <p:spPr>
          <a:xfrm rot="0">
            <a:off x="1611898" y="4541229"/>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03</a:t>
            </a:r>
          </a:p>
        </p:txBody>
      </p:sp>
      <p:sp>
        <p:nvSpPr>
          <p:cNvPr name="TextBox 16" id="16"/>
          <p:cNvSpPr txBox="true"/>
          <p:nvPr/>
        </p:nvSpPr>
        <p:spPr>
          <a:xfrm rot="0">
            <a:off x="1611898" y="5474172"/>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04</a:t>
            </a:r>
          </a:p>
        </p:txBody>
      </p:sp>
      <p:sp>
        <p:nvSpPr>
          <p:cNvPr name="TextBox 17" id="17"/>
          <p:cNvSpPr txBox="true"/>
          <p:nvPr/>
        </p:nvSpPr>
        <p:spPr>
          <a:xfrm rot="0">
            <a:off x="1611898" y="6407115"/>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05</a:t>
            </a:r>
          </a:p>
        </p:txBody>
      </p:sp>
      <p:sp>
        <p:nvSpPr>
          <p:cNvPr name="TextBox 18" id="18"/>
          <p:cNvSpPr txBox="true"/>
          <p:nvPr/>
        </p:nvSpPr>
        <p:spPr>
          <a:xfrm rot="0">
            <a:off x="1611898" y="7340058"/>
            <a:ext cx="552131" cy="371701"/>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ea typeface="Open Sans Bold"/>
                <a:cs typeface="Open Sans Bold"/>
                <a:sym typeface="Open Sans Bold"/>
              </a:rPr>
              <a:t>06</a:t>
            </a:r>
          </a:p>
        </p:txBody>
      </p:sp>
      <p:sp>
        <p:nvSpPr>
          <p:cNvPr name="Freeform 19" id="19"/>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7"/>
            <a:stretch>
              <a:fillRect l="0" t="0" r="0" b="0"/>
            </a:stretch>
          </a:blipFill>
        </p:spPr>
      </p:sp>
      <p:sp>
        <p:nvSpPr>
          <p:cNvPr name="TextBox 20" id="20"/>
          <p:cNvSpPr txBox="true"/>
          <p:nvPr/>
        </p:nvSpPr>
        <p:spPr>
          <a:xfrm rot="0">
            <a:off x="3056615" y="3475302"/>
            <a:ext cx="6274196" cy="688975"/>
          </a:xfrm>
          <a:prstGeom prst="rect">
            <a:avLst/>
          </a:prstGeom>
        </p:spPr>
        <p:txBody>
          <a:bodyPr anchor="t" rtlCol="false" tIns="0" lIns="0" bIns="0" rIns="0">
            <a:spAutoFit/>
          </a:bodyPr>
          <a:lstStyle/>
          <a:p>
            <a:pPr algn="l">
              <a:lnSpc>
                <a:spcPts val="5599"/>
              </a:lnSpc>
              <a:spcBef>
                <a:spcPct val="0"/>
              </a:spcBef>
            </a:pPr>
            <a:r>
              <a:rPr lang="en-US" sz="3999">
                <a:solidFill>
                  <a:srgbClr val="0CC2E6"/>
                </a:solidFill>
                <a:latin typeface="Bebas Neue Cyrillic"/>
                <a:ea typeface="Bebas Neue Cyrillic"/>
                <a:cs typeface="Bebas Neue Cyrillic"/>
                <a:sym typeface="Bebas Neue Cyrillic"/>
              </a:rPr>
              <a:t>data understanding &amp; PREPARATION</a:t>
            </a:r>
          </a:p>
        </p:txBody>
      </p:sp>
      <p:sp>
        <p:nvSpPr>
          <p:cNvPr name="TextBox 21" id="21"/>
          <p:cNvSpPr txBox="true"/>
          <p:nvPr/>
        </p:nvSpPr>
        <p:spPr>
          <a:xfrm rot="0">
            <a:off x="17735301" y="9677083"/>
            <a:ext cx="270867"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FFFFFF"/>
                </a:solidFill>
                <a:latin typeface="Codec Pro Bold"/>
                <a:ea typeface="Codec Pro Bold"/>
                <a:cs typeface="Codec Pro Bold"/>
                <a:sym typeface="Codec Pro Bold"/>
              </a:rPr>
              <a:t>Conclusions</a:t>
            </a:r>
          </a:p>
          <a:p>
            <a:pPr algn="l">
              <a:lnSpc>
                <a:spcPts val="4480"/>
              </a:lnSpc>
              <a:spcBef>
                <a:spcPct val="0"/>
              </a:spcBef>
            </a:pP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TextBox 4" id="4"/>
          <p:cNvSpPr txBox="true"/>
          <p:nvPr/>
        </p:nvSpPr>
        <p:spPr>
          <a:xfrm rot="0">
            <a:off x="1028700" y="2607947"/>
            <a:ext cx="16230600" cy="3405505"/>
          </a:xfrm>
          <a:prstGeom prst="rect">
            <a:avLst/>
          </a:prstGeom>
        </p:spPr>
        <p:txBody>
          <a:bodyPr anchor="t" rtlCol="false" tIns="0" lIns="0" bIns="0" rIns="0">
            <a:spAutoFit/>
          </a:bodyPr>
          <a:lstStyle/>
          <a:p>
            <a:pPr algn="l">
              <a:lnSpc>
                <a:spcPts val="4480"/>
              </a:lnSpc>
            </a:pPr>
            <a:r>
              <a:rPr lang="en-US" sz="3200">
                <a:solidFill>
                  <a:srgbClr val="FFFFFF"/>
                </a:solidFill>
                <a:latin typeface="Codec Pro Bold"/>
                <a:ea typeface="Codec Pro Bold"/>
                <a:cs typeface="Codec Pro Bold"/>
                <a:sym typeface="Codec Pro Bold"/>
              </a:rPr>
              <a:t>Future Research</a:t>
            </a:r>
          </a:p>
          <a:p>
            <a:pPr algn="l" marL="518165" indent="-259082" lvl="1">
              <a:lnSpc>
                <a:spcPts val="3360"/>
              </a:lnSpc>
              <a:buFont typeface="Arial"/>
              <a:buChar char="•"/>
            </a:pPr>
            <a:r>
              <a:rPr lang="en-US" sz="2400">
                <a:solidFill>
                  <a:srgbClr val="FFFFFF"/>
                </a:solidFill>
                <a:latin typeface="Codec Pro"/>
                <a:ea typeface="Codec Pro"/>
                <a:cs typeface="Codec Pro"/>
                <a:sym typeface="Codec Pro"/>
              </a:rPr>
              <a:t>Hyperparameter Optimization on other BERT Models</a:t>
            </a:r>
          </a:p>
          <a:p>
            <a:pPr algn="l" marL="518165" indent="-259082" lvl="1">
              <a:lnSpc>
                <a:spcPts val="3360"/>
              </a:lnSpc>
              <a:buFont typeface="Arial"/>
              <a:buChar char="•"/>
            </a:pPr>
            <a:r>
              <a:rPr lang="en-US" sz="2400">
                <a:solidFill>
                  <a:srgbClr val="FFFFFF"/>
                </a:solidFill>
                <a:latin typeface="Codec Pro"/>
                <a:ea typeface="Codec Pro"/>
                <a:cs typeface="Codec Pro"/>
                <a:sym typeface="Codec Pro"/>
              </a:rPr>
              <a:t>Parameter-efficient Finetuning (PEFT)</a:t>
            </a:r>
          </a:p>
          <a:p>
            <a:pPr algn="l">
              <a:lnSpc>
                <a:spcPts val="4480"/>
              </a:lnSpc>
            </a:pPr>
          </a:p>
          <a:p>
            <a:pPr algn="l">
              <a:lnSpc>
                <a:spcPts val="4480"/>
              </a:lnSpc>
            </a:pPr>
            <a:r>
              <a:rPr lang="en-US" sz="3200">
                <a:solidFill>
                  <a:srgbClr val="FFFFFF"/>
                </a:solidFill>
                <a:latin typeface="Codec Pro"/>
                <a:ea typeface="Codec Pro"/>
                <a:cs typeface="Codec Pro"/>
                <a:sym typeface="Codec Pro"/>
              </a:rPr>
              <a:t>Limitations</a:t>
            </a:r>
          </a:p>
          <a:p>
            <a:pPr algn="l" marL="518165" indent="-259082" lvl="1">
              <a:lnSpc>
                <a:spcPts val="3360"/>
              </a:lnSpc>
              <a:buFont typeface="Arial"/>
              <a:buChar char="•"/>
            </a:pPr>
            <a:r>
              <a:rPr lang="en-US" sz="2400">
                <a:solidFill>
                  <a:srgbClr val="FFFFFF"/>
                </a:solidFill>
                <a:latin typeface="Codec Pro"/>
                <a:ea typeface="Codec Pro"/>
                <a:cs typeface="Codec Pro"/>
                <a:sym typeface="Codec Pro"/>
              </a:rPr>
              <a:t>Not all Models have Question Answering Head in HuggingFace</a:t>
            </a:r>
          </a:p>
          <a:p>
            <a:pPr algn="l" marL="518165" indent="-259082" lvl="1">
              <a:lnSpc>
                <a:spcPts val="3360"/>
              </a:lnSpc>
              <a:buFont typeface="Arial"/>
              <a:buChar char="•"/>
            </a:pPr>
            <a:r>
              <a:rPr lang="en-US" sz="2400">
                <a:solidFill>
                  <a:srgbClr val="FFFFFF"/>
                </a:solidFill>
                <a:latin typeface="Codec Pro"/>
                <a:ea typeface="Codec Pro"/>
                <a:cs typeface="Codec Pro"/>
                <a:sym typeface="Codec Pro"/>
              </a:rPr>
              <a:t>Compute, Memory and Time Constraints</a:t>
            </a:r>
          </a:p>
        </p:txBody>
      </p:sp>
      <p:sp>
        <p:nvSpPr>
          <p:cNvPr name="TextBox 5" id="5"/>
          <p:cNvSpPr txBox="true"/>
          <p:nvPr/>
        </p:nvSpPr>
        <p:spPr>
          <a:xfrm rot="0">
            <a:off x="17735301" y="9677083"/>
            <a:ext cx="269900"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1028700" y="612450"/>
            <a:ext cx="16230600" cy="854710"/>
          </a:xfrm>
          <a:prstGeom prst="rect">
            <a:avLst/>
          </a:prstGeom>
        </p:spPr>
        <p:txBody>
          <a:bodyPr anchor="t" rtlCol="false" tIns="0" lIns="0" bIns="0" rIns="0">
            <a:spAutoFit/>
          </a:bodyPr>
          <a:lstStyle/>
          <a:p>
            <a:pPr algn="l">
              <a:lnSpc>
                <a:spcPts val="6439"/>
              </a:lnSpc>
              <a:spcBef>
                <a:spcPct val="0"/>
              </a:spcBef>
            </a:pPr>
            <a:r>
              <a:rPr lang="en-US" sz="4599">
                <a:solidFill>
                  <a:srgbClr val="FFFFFF"/>
                </a:solidFill>
                <a:latin typeface="Codec Pro Bold"/>
                <a:ea typeface="Codec Pro Bold"/>
                <a:cs typeface="Codec Pro Bold"/>
                <a:sym typeface="Codec Pro Bold"/>
              </a:rPr>
              <a:t>References</a:t>
            </a:r>
          </a:p>
        </p:txBody>
      </p:sp>
      <p:sp>
        <p:nvSpPr>
          <p:cNvPr name="Freeform 3" id="3"/>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
            <a:stretch>
              <a:fillRect l="0" t="0" r="0" b="0"/>
            </a:stretch>
          </a:blipFill>
        </p:spPr>
      </p:sp>
      <p:sp>
        <p:nvSpPr>
          <p:cNvPr name="TextBox 4" id="4"/>
          <p:cNvSpPr txBox="true"/>
          <p:nvPr/>
        </p:nvSpPr>
        <p:spPr>
          <a:xfrm rot="0">
            <a:off x="1028700" y="2134470"/>
            <a:ext cx="16230600" cy="7526655"/>
          </a:xfrm>
          <a:prstGeom prst="rect">
            <a:avLst/>
          </a:prstGeom>
        </p:spPr>
        <p:txBody>
          <a:bodyPr anchor="t" rtlCol="false" tIns="0" lIns="0" bIns="0" rIns="0">
            <a:spAutoFit/>
          </a:bodyPr>
          <a:lstStyle/>
          <a:p>
            <a:pPr algn="l">
              <a:lnSpc>
                <a:spcPts val="2520"/>
              </a:lnSpc>
            </a:pPr>
            <a:r>
              <a:rPr lang="en-US" sz="1800" u="sng">
                <a:solidFill>
                  <a:srgbClr val="FFFFFF"/>
                </a:solidFill>
                <a:latin typeface="Open Sans"/>
                <a:ea typeface="Open Sans"/>
                <a:cs typeface="Open Sans"/>
                <a:sym typeface="Open Sans"/>
              </a:rPr>
              <a:t>[1] K. Chavez, “Quantized Mistral 7B vs TinyLlama for Resource-Constrained Systems,” Towards Data Science, May 29, 2023. [Online]. Available: https://towardsdatascience.com/quantized-mistral-7b-vs-tinyllama-for-resource-constrained-systems-a6ce4ab95b03</a:t>
            </a:r>
          </a:p>
          <a:p>
            <a:pPr algn="l">
              <a:lnSpc>
                <a:spcPts val="2520"/>
              </a:lnSpc>
            </a:pPr>
          </a:p>
          <a:p>
            <a:pPr algn="l">
              <a:lnSpc>
                <a:spcPts val="2520"/>
              </a:lnSpc>
            </a:pPr>
            <a:r>
              <a:rPr lang="en-US" sz="1800" u="sng">
                <a:solidFill>
                  <a:srgbClr val="FFFFFF"/>
                </a:solidFill>
                <a:latin typeface="Open Sans"/>
                <a:ea typeface="Open Sans"/>
                <a:cs typeface="Open Sans"/>
                <a:sym typeface="Open Sans"/>
              </a:rPr>
              <a:t>[2] E.ON, “Integrated Annual Report 2023,” 2023. [Online]. Available: https://www.eon.com/en/about-us/annual-report-2023.html</a:t>
            </a:r>
          </a:p>
          <a:p>
            <a:pPr algn="l">
              <a:lnSpc>
                <a:spcPts val="2520"/>
              </a:lnSpc>
            </a:pPr>
          </a:p>
          <a:p>
            <a:pPr algn="l">
              <a:lnSpc>
                <a:spcPts val="2520"/>
              </a:lnSpc>
            </a:pPr>
            <a:r>
              <a:rPr lang="en-US" sz="1800" u="sng">
                <a:solidFill>
                  <a:srgbClr val="FFFFFF"/>
                </a:solidFill>
                <a:latin typeface="Open Sans"/>
                <a:ea typeface="Open Sans"/>
                <a:cs typeface="Open Sans"/>
                <a:sym typeface="Open Sans"/>
              </a:rPr>
              <a:t>[3] L. Wang, M. Feng, B. Zhou, B. Xiang, and M. Sridhar, “Efficient hyper-parameter optimization for NLP applications,” in Proceedings of the 2015 Conference on Empirical Methods in Natural Language Processing, Lisbon, Portugal, 2015, pp. 2112–2117. DOI: 10.18653/v1/D15-1253.</a:t>
            </a:r>
          </a:p>
          <a:p>
            <a:pPr algn="l">
              <a:lnSpc>
                <a:spcPts val="2520"/>
              </a:lnSpc>
            </a:pPr>
          </a:p>
          <a:p>
            <a:pPr algn="l">
              <a:lnSpc>
                <a:spcPts val="2520"/>
              </a:lnSpc>
            </a:pPr>
            <a:r>
              <a:rPr lang="en-US" sz="1800" u="sng">
                <a:solidFill>
                  <a:srgbClr val="FFFFFF"/>
                </a:solidFill>
                <a:latin typeface="Open Sans"/>
                <a:ea typeface="Open Sans"/>
                <a:cs typeface="Open Sans"/>
                <a:sym typeface="Open Sans"/>
              </a:rPr>
              <a:t>[4] Y. Wijeratne and F. Marikar, “Better Question-Answering Models on a Budget,” arXiv, Apr. 2023. [Online]. Available: https://arxiv.org/abs/2304.12370</a:t>
            </a:r>
          </a:p>
          <a:p>
            <a:pPr algn="l">
              <a:lnSpc>
                <a:spcPts val="2520"/>
              </a:lnSpc>
            </a:pPr>
          </a:p>
          <a:p>
            <a:pPr algn="l">
              <a:lnSpc>
                <a:spcPts val="2520"/>
              </a:lnSpc>
              <a:spcBef>
                <a:spcPct val="0"/>
              </a:spcBef>
            </a:pPr>
            <a:r>
              <a:rPr lang="en-US" sz="1800" u="sng">
                <a:solidFill>
                  <a:srgbClr val="FFFFFF"/>
                </a:solidFill>
                <a:latin typeface="Open Sans"/>
                <a:ea typeface="Open Sans"/>
                <a:cs typeface="Open Sans"/>
                <a:sym typeface="Open Sans"/>
              </a:rPr>
              <a:t>[5] Y. Zhang and Z. Xu, “BERT for Question Answering on SQuAD 2.0,” Stanford University. [Online]. Available: https://web.stanford.edu/class/archive/cs/cs224n/cs224n.1194/reports/default/15848021.pdf</a:t>
            </a:r>
          </a:p>
          <a:p>
            <a:pPr algn="l">
              <a:lnSpc>
                <a:spcPts val="2520"/>
              </a:lnSpc>
              <a:spcBef>
                <a:spcPct val="0"/>
              </a:spcBef>
            </a:pPr>
          </a:p>
          <a:p>
            <a:pPr algn="l">
              <a:lnSpc>
                <a:spcPts val="2520"/>
              </a:lnSpc>
              <a:spcBef>
                <a:spcPct val="0"/>
              </a:spcBef>
            </a:pPr>
            <a:r>
              <a:rPr lang="en-US" sz="1800" u="sng">
                <a:solidFill>
                  <a:srgbClr val="FFFFFF"/>
                </a:solidFill>
                <a:latin typeface="Open Sans"/>
                <a:ea typeface="Open Sans"/>
                <a:cs typeface="Open Sans"/>
                <a:sym typeface="Open Sans"/>
              </a:rPr>
              <a:t>[6] Artificial Analysis, "Artificial Intelligence and Analysis," [Online]. Available: https://artificialanalysis.ai/. [Accessed: Jul. 9, 2024].</a:t>
            </a:r>
          </a:p>
          <a:p>
            <a:pPr algn="l">
              <a:lnSpc>
                <a:spcPts val="2520"/>
              </a:lnSpc>
              <a:spcBef>
                <a:spcPct val="0"/>
              </a:spcBef>
            </a:pPr>
          </a:p>
          <a:p>
            <a:pPr algn="l">
              <a:lnSpc>
                <a:spcPts val="2520"/>
              </a:lnSpc>
              <a:spcBef>
                <a:spcPct val="0"/>
              </a:spcBef>
            </a:pPr>
            <a:r>
              <a:rPr lang="en-US" sz="1800" u="sng">
                <a:solidFill>
                  <a:srgbClr val="FFFFFF"/>
                </a:solidFill>
                <a:latin typeface="Open Sans"/>
                <a:ea typeface="Open Sans"/>
                <a:cs typeface="Open Sans"/>
                <a:sym typeface="Open Sans"/>
              </a:rPr>
              <a:t>[7] HatchWorks, "Open Source vs Closed LLMs: A Comprehensive Guide," [Online]. Available: https://hatchworks.com/blog/gen-ai/open-source-vs-closed-llms-guide/. [Accessed: Jul. 9, 2024].</a:t>
            </a:r>
          </a:p>
          <a:p>
            <a:pPr algn="l">
              <a:lnSpc>
                <a:spcPts val="2520"/>
              </a:lnSpc>
              <a:spcBef>
                <a:spcPct val="0"/>
              </a:spcBef>
            </a:pPr>
          </a:p>
          <a:p>
            <a:pPr algn="l">
              <a:lnSpc>
                <a:spcPts val="2520"/>
              </a:lnSpc>
              <a:spcBef>
                <a:spcPct val="0"/>
              </a:spcBef>
            </a:pPr>
            <a:r>
              <a:rPr lang="en-US" sz="1800" u="sng">
                <a:solidFill>
                  <a:srgbClr val="FFFFFF"/>
                </a:solidFill>
                <a:latin typeface="Open Sans"/>
                <a:ea typeface="Open Sans"/>
                <a:cs typeface="Open Sans"/>
                <a:sym typeface="Open Sans"/>
              </a:rPr>
              <a:t>[8] OpenAI, "Stories," [Online]. Available: https://openai.com/news/stories/. [Accessed: Jul. 9, 2024].</a:t>
            </a:r>
          </a:p>
          <a:p>
            <a:pPr algn="l">
              <a:lnSpc>
                <a:spcPts val="2520"/>
              </a:lnSpc>
              <a:spcBef>
                <a:spcPct val="0"/>
              </a:spcBef>
            </a:pPr>
          </a:p>
          <a:p>
            <a:pPr algn="l">
              <a:lnSpc>
                <a:spcPts val="2520"/>
              </a:lnSpc>
              <a:spcBef>
                <a:spcPct val="0"/>
              </a:spcBef>
            </a:pPr>
            <a:r>
              <a:rPr lang="en-US" sz="1800" u="sng">
                <a:solidFill>
                  <a:srgbClr val="FFFFFF"/>
                </a:solidFill>
                <a:latin typeface="Open Sans"/>
                <a:ea typeface="Open Sans"/>
                <a:cs typeface="Open Sans"/>
                <a:sym typeface="Open Sans"/>
              </a:rPr>
              <a:t>[9] Microsoft, "AI Customer Stories," [Online]. Available: https://www.microsoft.com/en-us/ai/ai-customer-stories. [Accessed: Jul. 9, 2024].</a:t>
            </a:r>
          </a:p>
          <a:p>
            <a:pPr algn="l">
              <a:lnSpc>
                <a:spcPts val="2520"/>
              </a:lnSpc>
              <a:spcBef>
                <a:spcPct val="0"/>
              </a:spcBef>
            </a:pPr>
          </a:p>
          <a:p>
            <a:pPr algn="l">
              <a:lnSpc>
                <a:spcPts val="2520"/>
              </a:lnSpc>
              <a:spcBef>
                <a:spcPct val="0"/>
              </a:spcBef>
            </a:pPr>
            <a:r>
              <a:rPr lang="en-US" sz="1800" u="sng">
                <a:solidFill>
                  <a:srgbClr val="FFFFFF"/>
                </a:solidFill>
                <a:latin typeface="Open Sans"/>
                <a:ea typeface="Open Sans"/>
                <a:cs typeface="Open Sans"/>
                <a:sym typeface="Open Sans"/>
              </a:rPr>
              <a:t>[10] Amazon Web Services, "Bedrock Testimonials," [Online]. Available: https://aws.amazon.com/bedrock/testimonials/. [Accessed: Jul. 9, 2024].</a:t>
            </a:r>
          </a:p>
          <a:p>
            <a:pPr algn="l">
              <a:lnSpc>
                <a:spcPts val="2520"/>
              </a:lnSpc>
              <a:spcBef>
                <a:spcPct val="0"/>
              </a:spcBef>
            </a:pPr>
          </a:p>
        </p:txBody>
      </p:sp>
      <p:sp>
        <p:nvSpPr>
          <p:cNvPr name="TextBox 5" id="5"/>
          <p:cNvSpPr txBox="true"/>
          <p:nvPr/>
        </p:nvSpPr>
        <p:spPr>
          <a:xfrm rot="0">
            <a:off x="17735301" y="9677083"/>
            <a:ext cx="282029"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34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50439" y="2719380"/>
            <a:ext cx="6531979" cy="6405348"/>
          </a:xfrm>
          <a:custGeom>
            <a:avLst/>
            <a:gdLst/>
            <a:ahLst/>
            <a:cxnLst/>
            <a:rect r="r" b="b" t="t" l="l"/>
            <a:pathLst>
              <a:path h="6405348" w="6531979">
                <a:moveTo>
                  <a:pt x="0" y="0"/>
                </a:moveTo>
                <a:lnTo>
                  <a:pt x="6531979" y="0"/>
                </a:lnTo>
                <a:lnTo>
                  <a:pt x="6531979" y="6405348"/>
                </a:lnTo>
                <a:lnTo>
                  <a:pt x="0" y="6405348"/>
                </a:lnTo>
                <a:lnTo>
                  <a:pt x="0" y="0"/>
                </a:lnTo>
                <a:close/>
              </a:path>
            </a:pathLst>
          </a:custGeom>
          <a:blipFill>
            <a:blip r:embed="rId3"/>
            <a:stretch>
              <a:fillRect l="0" t="0" r="-1168" b="-10182"/>
            </a:stretch>
          </a:blipFill>
        </p:spPr>
      </p:sp>
      <p:grpSp>
        <p:nvGrpSpPr>
          <p:cNvPr name="Group 3" id="3"/>
          <p:cNvGrpSpPr/>
          <p:nvPr/>
        </p:nvGrpSpPr>
        <p:grpSpPr>
          <a:xfrm rot="0">
            <a:off x="1297214" y="3859344"/>
            <a:ext cx="1426704" cy="14267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1908"/>
            </a:solidFill>
          </p:spPr>
        </p:sp>
        <p:sp>
          <p:nvSpPr>
            <p:cNvPr name="TextBox 5" id="5"/>
            <p:cNvSpPr txBox="true"/>
            <p:nvPr/>
          </p:nvSpPr>
          <p:spPr>
            <a:xfrm>
              <a:off x="76200" y="-9525"/>
              <a:ext cx="660400" cy="746125"/>
            </a:xfrm>
            <a:prstGeom prst="rect">
              <a:avLst/>
            </a:prstGeom>
          </p:spPr>
          <p:txBody>
            <a:bodyPr anchor="ctr" rtlCol="false" tIns="50800" lIns="50800" bIns="50800" rIns="50800"/>
            <a:lstStyle/>
            <a:p>
              <a:pPr algn="ctr">
                <a:lnSpc>
                  <a:spcPts val="5600"/>
                </a:lnSpc>
              </a:pPr>
              <a:r>
                <a:rPr lang="en-US" sz="4000">
                  <a:solidFill>
                    <a:srgbClr val="FFFFFF"/>
                  </a:solidFill>
                  <a:latin typeface="Open Sans Bold"/>
                  <a:ea typeface="Open Sans Bold"/>
                  <a:cs typeface="Open Sans Bold"/>
                  <a:sym typeface="Open Sans Bold"/>
                </a:rPr>
                <a:t>74K</a:t>
              </a:r>
            </a:p>
          </p:txBody>
        </p:sp>
      </p:grpSp>
      <p:grpSp>
        <p:nvGrpSpPr>
          <p:cNvPr name="Group 6" id="6"/>
          <p:cNvGrpSpPr/>
          <p:nvPr/>
        </p:nvGrpSpPr>
        <p:grpSpPr>
          <a:xfrm rot="0">
            <a:off x="4961958" y="3859344"/>
            <a:ext cx="1426704" cy="14267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1908"/>
            </a:solidFill>
          </p:spPr>
        </p:sp>
        <p:sp>
          <p:nvSpPr>
            <p:cNvPr name="TextBox 8" id="8"/>
            <p:cNvSpPr txBox="true"/>
            <p:nvPr/>
          </p:nvSpPr>
          <p:spPr>
            <a:xfrm>
              <a:off x="76200" y="-9525"/>
              <a:ext cx="660400" cy="746125"/>
            </a:xfrm>
            <a:prstGeom prst="rect">
              <a:avLst/>
            </a:prstGeom>
          </p:spPr>
          <p:txBody>
            <a:bodyPr anchor="ctr" rtlCol="false" tIns="50800" lIns="50800" bIns="50800" rIns="50800"/>
            <a:lstStyle/>
            <a:p>
              <a:pPr algn="ctr">
                <a:lnSpc>
                  <a:spcPts val="5600"/>
                </a:lnSpc>
              </a:pPr>
              <a:r>
                <a:rPr lang="en-US" sz="4000">
                  <a:solidFill>
                    <a:srgbClr val="FFFFFF"/>
                  </a:solidFill>
                  <a:latin typeface="Open Sans Bold"/>
                  <a:ea typeface="Open Sans Bold"/>
                  <a:cs typeface="Open Sans Bold"/>
                  <a:sym typeface="Open Sans Bold"/>
                </a:rPr>
                <a:t>47M</a:t>
              </a:r>
            </a:p>
          </p:txBody>
        </p:sp>
      </p:grpSp>
      <p:grpSp>
        <p:nvGrpSpPr>
          <p:cNvPr name="Group 9" id="9"/>
          <p:cNvGrpSpPr/>
          <p:nvPr/>
        </p:nvGrpSpPr>
        <p:grpSpPr>
          <a:xfrm rot="0">
            <a:off x="8626702" y="3859344"/>
            <a:ext cx="1426704" cy="142670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1908"/>
            </a:solidFill>
          </p:spPr>
        </p:sp>
        <p:sp>
          <p:nvSpPr>
            <p:cNvPr name="TextBox 11" id="11"/>
            <p:cNvSpPr txBox="true"/>
            <p:nvPr/>
          </p:nvSpPr>
          <p:spPr>
            <a:xfrm>
              <a:off x="76200" y="-9525"/>
              <a:ext cx="660400" cy="746125"/>
            </a:xfrm>
            <a:prstGeom prst="rect">
              <a:avLst/>
            </a:prstGeom>
          </p:spPr>
          <p:txBody>
            <a:bodyPr anchor="ctr" rtlCol="false" tIns="50800" lIns="50800" bIns="50800" rIns="50800"/>
            <a:lstStyle/>
            <a:p>
              <a:pPr algn="ctr">
                <a:lnSpc>
                  <a:spcPts val="5600"/>
                </a:lnSpc>
              </a:pPr>
              <a:r>
                <a:rPr lang="en-US" sz="4000">
                  <a:solidFill>
                    <a:srgbClr val="FFFFFF"/>
                  </a:solidFill>
                  <a:latin typeface="Open Sans Bold"/>
                  <a:ea typeface="Open Sans Bold"/>
                  <a:cs typeface="Open Sans Bold"/>
                  <a:sym typeface="Open Sans Bold"/>
                </a:rPr>
                <a:t>+15</a:t>
              </a:r>
            </a:p>
          </p:txBody>
        </p:sp>
      </p:grpSp>
      <p:sp>
        <p:nvSpPr>
          <p:cNvPr name="TextBox 12" id="12"/>
          <p:cNvSpPr txBox="true"/>
          <p:nvPr/>
        </p:nvSpPr>
        <p:spPr>
          <a:xfrm rot="0">
            <a:off x="1137133" y="2956025"/>
            <a:ext cx="9076354" cy="571499"/>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Codec Pro Bold"/>
                <a:ea typeface="Codec Pro Bold"/>
                <a:cs typeface="Codec Pro Bold"/>
                <a:sym typeface="Codec Pro Bold"/>
              </a:rPr>
              <a:t>Large company</a:t>
            </a:r>
          </a:p>
        </p:txBody>
      </p:sp>
      <p:sp>
        <p:nvSpPr>
          <p:cNvPr name="AutoShape 13" id="13"/>
          <p:cNvSpPr/>
          <p:nvPr/>
        </p:nvSpPr>
        <p:spPr>
          <a:xfrm flipV="true">
            <a:off x="4186154" y="3298924"/>
            <a:ext cx="6788524" cy="14288"/>
          </a:xfrm>
          <a:prstGeom prst="line">
            <a:avLst/>
          </a:prstGeom>
          <a:ln cap="flat" w="28575">
            <a:solidFill>
              <a:srgbClr val="000000"/>
            </a:solidFill>
            <a:prstDash val="solid"/>
            <a:headEnd type="none" len="sm" w="sm"/>
            <a:tailEnd type="none" len="sm" w="sm"/>
          </a:ln>
        </p:spPr>
      </p:sp>
      <p:sp>
        <p:nvSpPr>
          <p:cNvPr name="TextBox 14" id="14"/>
          <p:cNvSpPr txBox="true"/>
          <p:nvPr/>
        </p:nvSpPr>
        <p:spPr>
          <a:xfrm rot="0">
            <a:off x="1028700" y="6381453"/>
            <a:ext cx="9076354" cy="571499"/>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Codec Pro Bold"/>
                <a:ea typeface="Codec Pro Bold"/>
                <a:cs typeface="Codec Pro Bold"/>
                <a:sym typeface="Codec Pro Bold"/>
              </a:rPr>
              <a:t>Digitalized company</a:t>
            </a:r>
          </a:p>
        </p:txBody>
      </p:sp>
      <p:sp>
        <p:nvSpPr>
          <p:cNvPr name="AutoShape 15" id="15"/>
          <p:cNvSpPr/>
          <p:nvPr/>
        </p:nvSpPr>
        <p:spPr>
          <a:xfrm>
            <a:off x="4903363" y="6762452"/>
            <a:ext cx="6071315" cy="0"/>
          </a:xfrm>
          <a:prstGeom prst="line">
            <a:avLst/>
          </a:prstGeom>
          <a:ln cap="flat" w="28575">
            <a:solidFill>
              <a:srgbClr val="000000"/>
            </a:solidFill>
            <a:prstDash val="solid"/>
            <a:headEnd type="none" len="sm" w="sm"/>
            <a:tailEnd type="none" len="sm" w="sm"/>
          </a:ln>
        </p:spPr>
      </p:sp>
      <p:grpSp>
        <p:nvGrpSpPr>
          <p:cNvPr name="Group 16" id="16"/>
          <p:cNvGrpSpPr/>
          <p:nvPr/>
        </p:nvGrpSpPr>
        <p:grpSpPr>
          <a:xfrm rot="0">
            <a:off x="1297214" y="7353002"/>
            <a:ext cx="1426704" cy="142670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1908"/>
            </a:solidFill>
          </p:spPr>
        </p:sp>
        <p:sp>
          <p:nvSpPr>
            <p:cNvPr name="TextBox 18" id="18"/>
            <p:cNvSpPr txBox="true"/>
            <p:nvPr/>
          </p:nvSpPr>
          <p:spPr>
            <a:xfrm>
              <a:off x="76200" y="-9525"/>
              <a:ext cx="660400" cy="746125"/>
            </a:xfrm>
            <a:prstGeom prst="rect">
              <a:avLst/>
            </a:prstGeom>
          </p:spPr>
          <p:txBody>
            <a:bodyPr anchor="ctr" rtlCol="false" tIns="50800" lIns="50800" bIns="50800" rIns="50800"/>
            <a:lstStyle/>
            <a:p>
              <a:pPr algn="ctr">
                <a:lnSpc>
                  <a:spcPts val="5600"/>
                </a:lnSpc>
              </a:pPr>
              <a:r>
                <a:rPr lang="en-US" sz="4000">
                  <a:solidFill>
                    <a:srgbClr val="FFFFFF"/>
                  </a:solidFill>
                  <a:latin typeface="Open Sans Bold"/>
                  <a:ea typeface="Open Sans Bold"/>
                  <a:cs typeface="Open Sans Bold"/>
                  <a:sym typeface="Open Sans Bold"/>
                </a:rPr>
                <a:t>40%</a:t>
              </a:r>
            </a:p>
          </p:txBody>
        </p:sp>
      </p:grpSp>
      <p:grpSp>
        <p:nvGrpSpPr>
          <p:cNvPr name="Group 19" id="19"/>
          <p:cNvGrpSpPr/>
          <p:nvPr/>
        </p:nvGrpSpPr>
        <p:grpSpPr>
          <a:xfrm rot="0">
            <a:off x="5063445" y="7358839"/>
            <a:ext cx="1426704" cy="142670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1908"/>
            </a:solidFill>
          </p:spPr>
        </p:sp>
        <p:sp>
          <p:nvSpPr>
            <p:cNvPr name="TextBox 21" id="21"/>
            <p:cNvSpPr txBox="true"/>
            <p:nvPr/>
          </p:nvSpPr>
          <p:spPr>
            <a:xfrm>
              <a:off x="76200" y="-9525"/>
              <a:ext cx="660400" cy="746125"/>
            </a:xfrm>
            <a:prstGeom prst="rect">
              <a:avLst/>
            </a:prstGeom>
          </p:spPr>
          <p:txBody>
            <a:bodyPr anchor="ctr" rtlCol="false" tIns="50800" lIns="50800" bIns="50800" rIns="50800"/>
            <a:lstStyle/>
            <a:p>
              <a:pPr algn="ctr">
                <a:lnSpc>
                  <a:spcPts val="5600"/>
                </a:lnSpc>
              </a:pPr>
              <a:r>
                <a:rPr lang="en-US" sz="4000">
                  <a:solidFill>
                    <a:srgbClr val="FFFFFF"/>
                  </a:solidFill>
                  <a:latin typeface="Open Sans Bold"/>
                  <a:ea typeface="Open Sans Bold"/>
                  <a:cs typeface="Open Sans Bold"/>
                  <a:sym typeface="Open Sans Bold"/>
                </a:rPr>
                <a:t>14M</a:t>
              </a:r>
            </a:p>
          </p:txBody>
        </p:sp>
      </p:grpSp>
      <p:sp>
        <p:nvSpPr>
          <p:cNvPr name="Freeform 22" id="22"/>
          <p:cNvSpPr/>
          <p:nvPr/>
        </p:nvSpPr>
        <p:spPr>
          <a:xfrm flipH="false" flipV="false" rot="0">
            <a:off x="8240909" y="6762452"/>
            <a:ext cx="2733770" cy="2885245"/>
          </a:xfrm>
          <a:custGeom>
            <a:avLst/>
            <a:gdLst/>
            <a:ahLst/>
            <a:cxnLst/>
            <a:rect r="r" b="b" t="t" l="l"/>
            <a:pathLst>
              <a:path h="2885245" w="2733770">
                <a:moveTo>
                  <a:pt x="0" y="0"/>
                </a:moveTo>
                <a:lnTo>
                  <a:pt x="2733770" y="0"/>
                </a:lnTo>
                <a:lnTo>
                  <a:pt x="2733770" y="2885245"/>
                </a:lnTo>
                <a:lnTo>
                  <a:pt x="0" y="2885245"/>
                </a:lnTo>
                <a:lnTo>
                  <a:pt x="0" y="0"/>
                </a:lnTo>
                <a:close/>
              </a:path>
            </a:pathLst>
          </a:custGeom>
          <a:blipFill>
            <a:blip r:embed="rId4"/>
            <a:stretch>
              <a:fillRect l="0" t="0" r="0" b="0"/>
            </a:stretch>
          </a:blipFill>
        </p:spPr>
      </p:sp>
      <p:sp>
        <p:nvSpPr>
          <p:cNvPr name="TextBox 23" id="23"/>
          <p:cNvSpPr txBox="true"/>
          <p:nvPr/>
        </p:nvSpPr>
        <p:spPr>
          <a:xfrm rot="0">
            <a:off x="1028700" y="612450"/>
            <a:ext cx="16230600" cy="1996440"/>
          </a:xfrm>
          <a:prstGeom prst="rect">
            <a:avLst/>
          </a:prstGeom>
        </p:spPr>
        <p:txBody>
          <a:bodyPr anchor="t" rtlCol="false" tIns="0" lIns="0" bIns="0" rIns="0">
            <a:spAutoFit/>
          </a:bodyPr>
          <a:lstStyle/>
          <a:p>
            <a:pPr algn="l">
              <a:lnSpc>
                <a:spcPts val="6439"/>
              </a:lnSpc>
            </a:pPr>
            <a:r>
              <a:rPr lang="en-US" sz="4599">
                <a:solidFill>
                  <a:srgbClr val="000000"/>
                </a:solidFill>
                <a:latin typeface="Codec Pro Bold"/>
                <a:ea typeface="Codec Pro Bold"/>
                <a:cs typeface="Codec Pro Bold"/>
                <a:sym typeface="Codec Pro Bold"/>
              </a:rPr>
              <a:t>Phenomenon </a:t>
            </a:r>
          </a:p>
          <a:p>
            <a:pPr algn="l">
              <a:lnSpc>
                <a:spcPts val="4480"/>
              </a:lnSpc>
              <a:spcBef>
                <a:spcPct val="0"/>
              </a:spcBef>
            </a:pPr>
            <a:r>
              <a:rPr lang="en-US" sz="3200">
                <a:solidFill>
                  <a:srgbClr val="000000"/>
                </a:solidFill>
                <a:latin typeface="Codec Pro"/>
                <a:ea typeface="Codec Pro"/>
                <a:cs typeface="Codec Pro"/>
                <a:sym typeface="Codec Pro"/>
              </a:rPr>
              <a:t>E.ON is one of Europe's largest operators of energy networks, infrastructure, and customer solutions</a:t>
            </a:r>
          </a:p>
        </p:txBody>
      </p:sp>
      <p:sp>
        <p:nvSpPr>
          <p:cNvPr name="TextBox 24" id="24"/>
          <p:cNvSpPr txBox="true"/>
          <p:nvPr/>
        </p:nvSpPr>
        <p:spPr>
          <a:xfrm rot="0">
            <a:off x="911421" y="5305098"/>
            <a:ext cx="2198289" cy="443865"/>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Codec Pro"/>
                <a:ea typeface="Codec Pro"/>
                <a:cs typeface="Codec Pro"/>
                <a:sym typeface="Codec Pro"/>
              </a:rPr>
              <a:t>Employees</a:t>
            </a:r>
          </a:p>
        </p:txBody>
      </p:sp>
      <p:sp>
        <p:nvSpPr>
          <p:cNvPr name="TextBox 25" id="25"/>
          <p:cNvSpPr txBox="true"/>
          <p:nvPr/>
        </p:nvSpPr>
        <p:spPr>
          <a:xfrm rot="0">
            <a:off x="4576165" y="5305098"/>
            <a:ext cx="2198289" cy="443865"/>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Codec Pro"/>
                <a:ea typeface="Codec Pro"/>
                <a:cs typeface="Codec Pro"/>
                <a:sym typeface="Codec Pro"/>
              </a:rPr>
              <a:t>Customers</a:t>
            </a:r>
          </a:p>
        </p:txBody>
      </p:sp>
      <p:sp>
        <p:nvSpPr>
          <p:cNvPr name="TextBox 26" id="26"/>
          <p:cNvSpPr txBox="true"/>
          <p:nvPr/>
        </p:nvSpPr>
        <p:spPr>
          <a:xfrm rot="0">
            <a:off x="8240909" y="5305098"/>
            <a:ext cx="2198289" cy="443865"/>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Codec Pro"/>
                <a:ea typeface="Codec Pro"/>
                <a:cs typeface="Codec Pro"/>
                <a:sym typeface="Codec Pro"/>
              </a:rPr>
              <a:t>Countries</a:t>
            </a:r>
          </a:p>
        </p:txBody>
      </p:sp>
      <p:sp>
        <p:nvSpPr>
          <p:cNvPr name="TextBox 27" id="27"/>
          <p:cNvSpPr txBox="true"/>
          <p:nvPr/>
        </p:nvSpPr>
        <p:spPr>
          <a:xfrm rot="0">
            <a:off x="534882" y="8804593"/>
            <a:ext cx="2951368" cy="862965"/>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Codec Pro"/>
                <a:ea typeface="Codec Pro"/>
                <a:cs typeface="Codec Pro"/>
                <a:sym typeface="Codec Pro"/>
              </a:rPr>
              <a:t>Customers served via digital platforms</a:t>
            </a:r>
          </a:p>
        </p:txBody>
      </p:sp>
      <p:sp>
        <p:nvSpPr>
          <p:cNvPr name="TextBox 28" id="28"/>
          <p:cNvSpPr txBox="true"/>
          <p:nvPr/>
        </p:nvSpPr>
        <p:spPr>
          <a:xfrm rot="0">
            <a:off x="4301112" y="8804593"/>
            <a:ext cx="2951368" cy="862965"/>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Codec Pro"/>
                <a:ea typeface="Codec Pro"/>
                <a:cs typeface="Codec Pro"/>
                <a:sym typeface="Codec Pro"/>
              </a:rPr>
              <a:t>Smart energy meter instalations</a:t>
            </a:r>
          </a:p>
        </p:txBody>
      </p:sp>
      <p:sp>
        <p:nvSpPr>
          <p:cNvPr name="TextBox 29" id="29"/>
          <p:cNvSpPr txBox="true"/>
          <p:nvPr/>
        </p:nvSpPr>
        <p:spPr>
          <a:xfrm rot="-662558">
            <a:off x="8585525" y="7411601"/>
            <a:ext cx="2100650" cy="172529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Open Sans"/>
                <a:ea typeface="Open Sans"/>
                <a:cs typeface="Open Sans"/>
                <a:sym typeface="Open Sans"/>
              </a:rPr>
              <a:t>“</a:t>
            </a:r>
            <a:r>
              <a:rPr lang="en-US" sz="2000">
                <a:solidFill>
                  <a:srgbClr val="000000"/>
                </a:solidFill>
                <a:latin typeface="Open Sans Bold"/>
                <a:ea typeface="Open Sans Bold"/>
                <a:cs typeface="Open Sans Bold"/>
                <a:sym typeface="Open Sans Bold"/>
              </a:rPr>
              <a:t>Digitalization, </a:t>
            </a:r>
            <a:r>
              <a:rPr lang="en-US" sz="2000">
                <a:solidFill>
                  <a:srgbClr val="000000"/>
                </a:solidFill>
                <a:latin typeface="Open Sans"/>
                <a:ea typeface="Open Sans"/>
                <a:cs typeface="Open Sans"/>
                <a:sym typeface="Open Sans"/>
              </a:rPr>
              <a:t>a </a:t>
            </a:r>
            <a:r>
              <a:rPr lang="en-US" sz="2000">
                <a:solidFill>
                  <a:srgbClr val="000000"/>
                </a:solidFill>
                <a:latin typeface="Open Sans Bold"/>
                <a:ea typeface="Open Sans Bold"/>
                <a:cs typeface="Open Sans Bold"/>
                <a:sym typeface="Open Sans Bold"/>
              </a:rPr>
              <a:t>key priority</a:t>
            </a:r>
            <a:r>
              <a:rPr lang="en-US" sz="2000">
                <a:solidFill>
                  <a:srgbClr val="000000"/>
                </a:solidFill>
                <a:latin typeface="Open Sans"/>
                <a:ea typeface="Open Sans"/>
                <a:cs typeface="Open Sans"/>
                <a:sym typeface="Open Sans"/>
              </a:rPr>
              <a:t> for E.ON’s growth strategy”</a:t>
            </a:r>
          </a:p>
          <a:p>
            <a:pPr algn="l">
              <a:lnSpc>
                <a:spcPts val="1260"/>
              </a:lnSpc>
              <a:spcBef>
                <a:spcPct val="0"/>
              </a:spcBef>
            </a:pPr>
          </a:p>
          <a:p>
            <a:pPr algn="l">
              <a:lnSpc>
                <a:spcPts val="1260"/>
              </a:lnSpc>
              <a:spcBef>
                <a:spcPct val="0"/>
              </a:spcBef>
            </a:pPr>
            <a:r>
              <a:rPr lang="en-US" sz="900">
                <a:solidFill>
                  <a:srgbClr val="000000"/>
                </a:solidFill>
                <a:latin typeface="Open Sans"/>
                <a:ea typeface="Open Sans"/>
                <a:cs typeface="Open Sans"/>
                <a:sym typeface="Open Sans"/>
              </a:rPr>
              <a:t>E.ON Integrated Annual Report 2023</a:t>
            </a:r>
          </a:p>
        </p:txBody>
      </p:sp>
      <p:sp>
        <p:nvSpPr>
          <p:cNvPr name="TextBox 30" id="30"/>
          <p:cNvSpPr txBox="true"/>
          <p:nvPr/>
        </p:nvSpPr>
        <p:spPr>
          <a:xfrm rot="0">
            <a:off x="534882" y="9972358"/>
            <a:ext cx="8609118" cy="165100"/>
          </a:xfrm>
          <a:prstGeom prst="rect">
            <a:avLst/>
          </a:prstGeom>
        </p:spPr>
        <p:txBody>
          <a:bodyPr anchor="t" rtlCol="false" tIns="0" lIns="0" bIns="0" rIns="0">
            <a:spAutoFit/>
          </a:bodyPr>
          <a:lstStyle/>
          <a:p>
            <a:pPr algn="l">
              <a:lnSpc>
                <a:spcPts val="1399"/>
              </a:lnSpc>
              <a:spcBef>
                <a:spcPct val="0"/>
              </a:spcBef>
            </a:pPr>
            <a:r>
              <a:rPr lang="en-US" sz="999">
                <a:solidFill>
                  <a:srgbClr val="000000"/>
                </a:solidFill>
                <a:latin typeface="Open Sans"/>
                <a:ea typeface="Open Sans"/>
                <a:cs typeface="Open Sans"/>
                <a:sym typeface="Open Sans"/>
              </a:rPr>
              <a:t>Source: [2] E.ON, “Integrated Annual Report 2023,” 2023. [Online]. Available: https://www.eon.com/en/about-us/annual-report-2023.html</a:t>
            </a:r>
          </a:p>
        </p:txBody>
      </p:sp>
      <p:sp>
        <p:nvSpPr>
          <p:cNvPr name="Freeform 31" id="31"/>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5"/>
            <a:stretch>
              <a:fillRect l="0" t="0" r="0" b="0"/>
            </a:stretch>
          </a:blipFill>
        </p:spPr>
      </p:sp>
      <p:sp>
        <p:nvSpPr>
          <p:cNvPr name="TextBox 32" id="32"/>
          <p:cNvSpPr txBox="true"/>
          <p:nvPr/>
        </p:nvSpPr>
        <p:spPr>
          <a:xfrm rot="0">
            <a:off x="17735301" y="9677083"/>
            <a:ext cx="147117"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33352" y="4989820"/>
            <a:ext cx="1853171" cy="1644690"/>
          </a:xfrm>
          <a:custGeom>
            <a:avLst/>
            <a:gdLst/>
            <a:ahLst/>
            <a:cxnLst/>
            <a:rect r="r" b="b" t="t" l="l"/>
            <a:pathLst>
              <a:path h="1644690" w="1853171">
                <a:moveTo>
                  <a:pt x="0" y="0"/>
                </a:moveTo>
                <a:lnTo>
                  <a:pt x="1853171" y="0"/>
                </a:lnTo>
                <a:lnTo>
                  <a:pt x="1853171" y="1644689"/>
                </a:lnTo>
                <a:lnTo>
                  <a:pt x="0" y="16446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181969" y="4862026"/>
            <a:ext cx="1734818" cy="1772484"/>
          </a:xfrm>
          <a:custGeom>
            <a:avLst/>
            <a:gdLst/>
            <a:ahLst/>
            <a:cxnLst/>
            <a:rect r="r" b="b" t="t" l="l"/>
            <a:pathLst>
              <a:path h="1772484" w="1734818">
                <a:moveTo>
                  <a:pt x="0" y="0"/>
                </a:moveTo>
                <a:lnTo>
                  <a:pt x="1734818" y="0"/>
                </a:lnTo>
                <a:lnTo>
                  <a:pt x="1734818" y="1772483"/>
                </a:lnTo>
                <a:lnTo>
                  <a:pt x="0" y="17724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5484299" y="4246655"/>
            <a:ext cx="6050963" cy="3836950"/>
            <a:chOff x="0" y="0"/>
            <a:chExt cx="1593669" cy="1010555"/>
          </a:xfrm>
        </p:grpSpPr>
        <p:sp>
          <p:nvSpPr>
            <p:cNvPr name="Freeform 5" id="5"/>
            <p:cNvSpPr/>
            <p:nvPr/>
          </p:nvSpPr>
          <p:spPr>
            <a:xfrm flipH="false" flipV="false" rot="0">
              <a:off x="0" y="0"/>
              <a:ext cx="1593669" cy="1010555"/>
            </a:xfrm>
            <a:custGeom>
              <a:avLst/>
              <a:gdLst/>
              <a:ahLst/>
              <a:cxnLst/>
              <a:rect r="r" b="b" t="t" l="l"/>
              <a:pathLst>
                <a:path h="1010555" w="1593669">
                  <a:moveTo>
                    <a:pt x="0" y="0"/>
                  </a:moveTo>
                  <a:lnTo>
                    <a:pt x="1593669" y="0"/>
                  </a:lnTo>
                  <a:lnTo>
                    <a:pt x="1593669" y="1010555"/>
                  </a:lnTo>
                  <a:lnTo>
                    <a:pt x="0" y="1010555"/>
                  </a:lnTo>
                  <a:close/>
                </a:path>
              </a:pathLst>
            </a:custGeom>
            <a:solidFill>
              <a:srgbClr val="000000">
                <a:alpha val="0"/>
              </a:srgbClr>
            </a:solidFill>
            <a:ln w="38100" cap="sq">
              <a:solidFill>
                <a:srgbClr val="E91908"/>
              </a:solidFill>
              <a:prstDash val="lgDash"/>
              <a:miter/>
            </a:ln>
          </p:spPr>
        </p:sp>
        <p:sp>
          <p:nvSpPr>
            <p:cNvPr name="TextBox 6" id="6"/>
            <p:cNvSpPr txBox="true"/>
            <p:nvPr/>
          </p:nvSpPr>
          <p:spPr>
            <a:xfrm>
              <a:off x="0" y="-38100"/>
              <a:ext cx="1593669" cy="1048655"/>
            </a:xfrm>
            <a:prstGeom prst="rect">
              <a:avLst/>
            </a:prstGeom>
          </p:spPr>
          <p:txBody>
            <a:bodyPr anchor="ctr" rtlCol="false" tIns="50800" lIns="50800" bIns="50800" rIns="50800"/>
            <a:lstStyle/>
            <a:p>
              <a:pPr algn="ctr">
                <a:lnSpc>
                  <a:spcPts val="3096"/>
                </a:lnSpc>
              </a:pPr>
            </a:p>
          </p:txBody>
        </p:sp>
      </p:grpSp>
      <p:sp>
        <p:nvSpPr>
          <p:cNvPr name="Freeform 7" id="7"/>
          <p:cNvSpPr/>
          <p:nvPr/>
        </p:nvSpPr>
        <p:spPr>
          <a:xfrm flipH="false" flipV="false" rot="0">
            <a:off x="13775099" y="4575306"/>
            <a:ext cx="3084145" cy="2741034"/>
          </a:xfrm>
          <a:custGeom>
            <a:avLst/>
            <a:gdLst/>
            <a:ahLst/>
            <a:cxnLst/>
            <a:rect r="r" b="b" t="t" l="l"/>
            <a:pathLst>
              <a:path h="2741034" w="3084145">
                <a:moveTo>
                  <a:pt x="0" y="0"/>
                </a:moveTo>
                <a:lnTo>
                  <a:pt x="3084144" y="0"/>
                </a:lnTo>
                <a:lnTo>
                  <a:pt x="3084144" y="2741033"/>
                </a:lnTo>
                <a:lnTo>
                  <a:pt x="0" y="27410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612450"/>
            <a:ext cx="16230600" cy="1996440"/>
          </a:xfrm>
          <a:prstGeom prst="rect">
            <a:avLst/>
          </a:prstGeom>
        </p:spPr>
        <p:txBody>
          <a:bodyPr anchor="t" rtlCol="false" tIns="0" lIns="0" bIns="0" rIns="0">
            <a:spAutoFit/>
          </a:bodyPr>
          <a:lstStyle/>
          <a:p>
            <a:pPr algn="l">
              <a:lnSpc>
                <a:spcPts val="6439"/>
              </a:lnSpc>
            </a:pPr>
            <a:r>
              <a:rPr lang="en-US" sz="4599">
                <a:solidFill>
                  <a:srgbClr val="000000"/>
                </a:solidFill>
                <a:latin typeface="Codec Pro Bold"/>
                <a:ea typeface="Codec Pro Bold"/>
                <a:cs typeface="Codec Pro Bold"/>
                <a:sym typeface="Codec Pro Bold"/>
              </a:rPr>
              <a:t>Phenomenon </a:t>
            </a:r>
          </a:p>
          <a:p>
            <a:pPr algn="l">
              <a:lnSpc>
                <a:spcPts val="4480"/>
              </a:lnSpc>
              <a:spcBef>
                <a:spcPct val="0"/>
              </a:spcBef>
            </a:pPr>
            <a:r>
              <a:rPr lang="en-US" sz="3200">
                <a:solidFill>
                  <a:srgbClr val="000000"/>
                </a:solidFill>
                <a:latin typeface="Codec Pro"/>
                <a:ea typeface="Codec Pro"/>
                <a:cs typeface="Codec Pro"/>
                <a:sym typeface="Codec Pro"/>
              </a:rPr>
              <a:t>Its large and digitalized characteristics result in a overwhelming amount of digital textual data from both customer interactions and internal sources</a:t>
            </a:r>
          </a:p>
        </p:txBody>
      </p:sp>
      <p:sp>
        <p:nvSpPr>
          <p:cNvPr name="TextBox 9" id="9"/>
          <p:cNvSpPr txBox="true"/>
          <p:nvPr/>
        </p:nvSpPr>
        <p:spPr>
          <a:xfrm rot="0">
            <a:off x="1487745" y="5029200"/>
            <a:ext cx="2210164" cy="1718945"/>
          </a:xfrm>
          <a:prstGeom prst="rect">
            <a:avLst/>
          </a:prstGeom>
        </p:spPr>
        <p:txBody>
          <a:bodyPr anchor="t" rtlCol="false" tIns="0" lIns="0" bIns="0" rIns="0">
            <a:spAutoFit/>
          </a:bodyPr>
          <a:lstStyle/>
          <a:p>
            <a:pPr algn="l">
              <a:lnSpc>
                <a:spcPts val="4480"/>
              </a:lnSpc>
            </a:pPr>
            <a:r>
              <a:rPr lang="en-US" sz="3200">
                <a:solidFill>
                  <a:srgbClr val="000000"/>
                </a:solidFill>
                <a:latin typeface="Codec Pro"/>
                <a:ea typeface="Codec Pro"/>
                <a:cs typeface="Codec Pro"/>
                <a:sym typeface="Codec Pro"/>
              </a:rPr>
              <a:t>Large</a:t>
            </a:r>
          </a:p>
          <a:p>
            <a:pPr algn="l">
              <a:lnSpc>
                <a:spcPts val="4480"/>
              </a:lnSpc>
            </a:pPr>
            <a:r>
              <a:rPr lang="en-US" sz="3200">
                <a:solidFill>
                  <a:srgbClr val="000000"/>
                </a:solidFill>
                <a:latin typeface="Codec Pro"/>
                <a:ea typeface="Codec Pro"/>
                <a:cs typeface="Codec Pro"/>
                <a:sym typeface="Codec Pro"/>
              </a:rPr>
              <a:t>+</a:t>
            </a:r>
          </a:p>
          <a:p>
            <a:pPr algn="l">
              <a:lnSpc>
                <a:spcPts val="4480"/>
              </a:lnSpc>
              <a:spcBef>
                <a:spcPct val="0"/>
              </a:spcBef>
            </a:pPr>
            <a:r>
              <a:rPr lang="en-US" sz="3200">
                <a:solidFill>
                  <a:srgbClr val="000000"/>
                </a:solidFill>
                <a:latin typeface="Codec Pro"/>
                <a:ea typeface="Codec Pro"/>
                <a:cs typeface="Codec Pro"/>
                <a:sym typeface="Codec Pro"/>
              </a:rPr>
              <a:t>Digitalized</a:t>
            </a:r>
          </a:p>
        </p:txBody>
      </p:sp>
      <p:sp>
        <p:nvSpPr>
          <p:cNvPr name="TextBox 10" id="10"/>
          <p:cNvSpPr txBox="true"/>
          <p:nvPr/>
        </p:nvSpPr>
        <p:spPr>
          <a:xfrm rot="0">
            <a:off x="4541240" y="5107011"/>
            <a:ext cx="544387" cy="1191233"/>
          </a:xfrm>
          <a:prstGeom prst="rect">
            <a:avLst/>
          </a:prstGeom>
        </p:spPr>
        <p:txBody>
          <a:bodyPr anchor="t" rtlCol="false" tIns="0" lIns="0" bIns="0" rIns="0">
            <a:spAutoFit/>
          </a:bodyPr>
          <a:lstStyle/>
          <a:p>
            <a:pPr algn="l">
              <a:lnSpc>
                <a:spcPts val="9060"/>
              </a:lnSpc>
              <a:spcBef>
                <a:spcPct val="0"/>
              </a:spcBef>
            </a:pPr>
            <a:r>
              <a:rPr lang="en-US" sz="6471">
                <a:solidFill>
                  <a:srgbClr val="000000"/>
                </a:solidFill>
                <a:latin typeface="Codec Pro"/>
                <a:ea typeface="Codec Pro"/>
                <a:cs typeface="Codec Pro"/>
                <a:sym typeface="Codec Pro"/>
              </a:rPr>
              <a:t>=</a:t>
            </a:r>
          </a:p>
        </p:txBody>
      </p:sp>
      <p:sp>
        <p:nvSpPr>
          <p:cNvPr name="TextBox 11" id="11"/>
          <p:cNvSpPr txBox="true"/>
          <p:nvPr/>
        </p:nvSpPr>
        <p:spPr>
          <a:xfrm rot="0">
            <a:off x="6203909" y="6989445"/>
            <a:ext cx="1312058" cy="7397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odec Pro"/>
                <a:ea typeface="Codec Pro"/>
                <a:cs typeface="Codec Pro"/>
                <a:sym typeface="Codec Pro"/>
              </a:rPr>
              <a:t>Customer feedback</a:t>
            </a:r>
          </a:p>
        </p:txBody>
      </p:sp>
      <p:sp>
        <p:nvSpPr>
          <p:cNvPr name="TextBox 12" id="12"/>
          <p:cNvSpPr txBox="true"/>
          <p:nvPr/>
        </p:nvSpPr>
        <p:spPr>
          <a:xfrm rot="0">
            <a:off x="9393349" y="6989445"/>
            <a:ext cx="1523438" cy="7397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odec Pro"/>
                <a:ea typeface="Codec Pro"/>
                <a:cs typeface="Codec Pro"/>
                <a:sym typeface="Codec Pro"/>
              </a:rPr>
              <a:t>Internal documents</a:t>
            </a:r>
          </a:p>
        </p:txBody>
      </p:sp>
      <p:sp>
        <p:nvSpPr>
          <p:cNvPr name="TextBox 13" id="13"/>
          <p:cNvSpPr txBox="true"/>
          <p:nvPr/>
        </p:nvSpPr>
        <p:spPr>
          <a:xfrm rot="0">
            <a:off x="5484299" y="3842160"/>
            <a:ext cx="5079114" cy="387349"/>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Codec Pro"/>
                <a:ea typeface="Codec Pro"/>
                <a:cs typeface="Codec Pro"/>
                <a:sym typeface="Codec Pro"/>
              </a:rPr>
              <a:t>Overwhelming influx / generation of:</a:t>
            </a:r>
          </a:p>
        </p:txBody>
      </p:sp>
      <p:sp>
        <p:nvSpPr>
          <p:cNvPr name="TextBox 14" id="14"/>
          <p:cNvSpPr txBox="true"/>
          <p:nvPr/>
        </p:nvSpPr>
        <p:spPr>
          <a:xfrm rot="0">
            <a:off x="12382986" y="5240669"/>
            <a:ext cx="544387" cy="1191233"/>
          </a:xfrm>
          <a:prstGeom prst="rect">
            <a:avLst/>
          </a:prstGeom>
        </p:spPr>
        <p:txBody>
          <a:bodyPr anchor="t" rtlCol="false" tIns="0" lIns="0" bIns="0" rIns="0">
            <a:spAutoFit/>
          </a:bodyPr>
          <a:lstStyle/>
          <a:p>
            <a:pPr algn="l">
              <a:lnSpc>
                <a:spcPts val="9060"/>
              </a:lnSpc>
              <a:spcBef>
                <a:spcPct val="0"/>
              </a:spcBef>
            </a:pPr>
            <a:r>
              <a:rPr lang="en-US" sz="6471">
                <a:solidFill>
                  <a:srgbClr val="000000"/>
                </a:solidFill>
                <a:latin typeface="Codec Pro"/>
                <a:ea typeface="Codec Pro"/>
                <a:cs typeface="Codec Pro"/>
                <a:sym typeface="Codec Pro"/>
              </a:rPr>
              <a:t>=</a:t>
            </a:r>
          </a:p>
        </p:txBody>
      </p:sp>
      <p:sp>
        <p:nvSpPr>
          <p:cNvPr name="TextBox 15" id="15"/>
          <p:cNvSpPr txBox="true"/>
          <p:nvPr/>
        </p:nvSpPr>
        <p:spPr>
          <a:xfrm rot="0">
            <a:off x="14379905" y="7554649"/>
            <a:ext cx="2879395" cy="953042"/>
          </a:xfrm>
          <a:prstGeom prst="rect">
            <a:avLst/>
          </a:prstGeom>
        </p:spPr>
        <p:txBody>
          <a:bodyPr anchor="t" rtlCol="false" tIns="0" lIns="0" bIns="0" rIns="0">
            <a:spAutoFit/>
          </a:bodyPr>
          <a:lstStyle/>
          <a:p>
            <a:pPr algn="ctr">
              <a:lnSpc>
                <a:spcPts val="3645"/>
              </a:lnSpc>
              <a:spcBef>
                <a:spcPct val="0"/>
              </a:spcBef>
            </a:pPr>
            <a:r>
              <a:rPr lang="en-US" sz="2603">
                <a:solidFill>
                  <a:srgbClr val="000000"/>
                </a:solidFill>
                <a:latin typeface="Codec Pro"/>
                <a:ea typeface="Codec Pro"/>
                <a:cs typeface="Codec Pro"/>
                <a:sym typeface="Codec Pro"/>
              </a:rPr>
              <a:t>How to deal with this challenge</a:t>
            </a:r>
          </a:p>
        </p:txBody>
      </p:sp>
      <p:sp>
        <p:nvSpPr>
          <p:cNvPr name="Freeform 16" id="16"/>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9"/>
            <a:stretch>
              <a:fillRect l="0" t="0" r="0" b="0"/>
            </a:stretch>
          </a:blipFill>
        </p:spPr>
      </p:sp>
      <p:sp>
        <p:nvSpPr>
          <p:cNvPr name="TextBox 17" id="17"/>
          <p:cNvSpPr txBox="true"/>
          <p:nvPr/>
        </p:nvSpPr>
        <p:spPr>
          <a:xfrm rot="0">
            <a:off x="17735301" y="9677083"/>
            <a:ext cx="143917"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30654" y="2303989"/>
            <a:ext cx="826572" cy="835272"/>
          </a:xfrm>
          <a:custGeom>
            <a:avLst/>
            <a:gdLst/>
            <a:ahLst/>
            <a:cxnLst/>
            <a:rect r="r" b="b" t="t" l="l"/>
            <a:pathLst>
              <a:path h="835272" w="826572">
                <a:moveTo>
                  <a:pt x="0" y="0"/>
                </a:moveTo>
                <a:lnTo>
                  <a:pt x="826571" y="0"/>
                </a:lnTo>
                <a:lnTo>
                  <a:pt x="826571" y="835273"/>
                </a:lnTo>
                <a:lnTo>
                  <a:pt x="0" y="835273"/>
                </a:lnTo>
                <a:lnTo>
                  <a:pt x="0" y="0"/>
                </a:lnTo>
                <a:close/>
              </a:path>
            </a:pathLst>
          </a:custGeom>
          <a:blipFill>
            <a:blip r:embed="rId3"/>
            <a:stretch>
              <a:fillRect l="0" t="0" r="0" b="0"/>
            </a:stretch>
          </a:blipFill>
        </p:spPr>
      </p:sp>
      <p:sp>
        <p:nvSpPr>
          <p:cNvPr name="Freeform 3" id="3"/>
          <p:cNvSpPr/>
          <p:nvPr/>
        </p:nvSpPr>
        <p:spPr>
          <a:xfrm flipH="false" flipV="false" rot="0">
            <a:off x="9351751" y="2303989"/>
            <a:ext cx="1007630" cy="835272"/>
          </a:xfrm>
          <a:custGeom>
            <a:avLst/>
            <a:gdLst/>
            <a:ahLst/>
            <a:cxnLst/>
            <a:rect r="r" b="b" t="t" l="l"/>
            <a:pathLst>
              <a:path h="835272" w="1007630">
                <a:moveTo>
                  <a:pt x="0" y="0"/>
                </a:moveTo>
                <a:lnTo>
                  <a:pt x="1007630" y="0"/>
                </a:lnTo>
                <a:lnTo>
                  <a:pt x="1007630" y="835273"/>
                </a:lnTo>
                <a:lnTo>
                  <a:pt x="0" y="835273"/>
                </a:lnTo>
                <a:lnTo>
                  <a:pt x="0" y="0"/>
                </a:lnTo>
                <a:close/>
              </a:path>
            </a:pathLst>
          </a:custGeom>
          <a:blipFill>
            <a:blip r:embed="rId4"/>
            <a:stretch>
              <a:fillRect l="-20126" t="-29225" r="-15172" b="-33993"/>
            </a:stretch>
          </a:blipFill>
        </p:spPr>
      </p:sp>
      <p:sp>
        <p:nvSpPr>
          <p:cNvPr name="Freeform 4" id="4"/>
          <p:cNvSpPr/>
          <p:nvPr/>
        </p:nvSpPr>
        <p:spPr>
          <a:xfrm flipH="false" flipV="false" rot="0">
            <a:off x="5979731" y="2303989"/>
            <a:ext cx="835272" cy="835272"/>
          </a:xfrm>
          <a:custGeom>
            <a:avLst/>
            <a:gdLst/>
            <a:ahLst/>
            <a:cxnLst/>
            <a:rect r="r" b="b" t="t" l="l"/>
            <a:pathLst>
              <a:path h="835272" w="835272">
                <a:moveTo>
                  <a:pt x="0" y="0"/>
                </a:moveTo>
                <a:lnTo>
                  <a:pt x="835272" y="0"/>
                </a:lnTo>
                <a:lnTo>
                  <a:pt x="835272" y="835273"/>
                </a:lnTo>
                <a:lnTo>
                  <a:pt x="0" y="835273"/>
                </a:lnTo>
                <a:lnTo>
                  <a:pt x="0" y="0"/>
                </a:lnTo>
                <a:close/>
              </a:path>
            </a:pathLst>
          </a:custGeom>
          <a:blipFill>
            <a:blip r:embed="rId5"/>
            <a:stretch>
              <a:fillRect l="0" t="0" r="0" b="0"/>
            </a:stretch>
          </a:blipFill>
        </p:spPr>
      </p:sp>
      <p:sp>
        <p:nvSpPr>
          <p:cNvPr name="Freeform 5" id="5"/>
          <p:cNvSpPr/>
          <p:nvPr/>
        </p:nvSpPr>
        <p:spPr>
          <a:xfrm flipH="false" flipV="false" rot="0">
            <a:off x="12664939" y="2303989"/>
            <a:ext cx="835272" cy="835272"/>
          </a:xfrm>
          <a:custGeom>
            <a:avLst/>
            <a:gdLst/>
            <a:ahLst/>
            <a:cxnLst/>
            <a:rect r="r" b="b" t="t" l="l"/>
            <a:pathLst>
              <a:path h="835272" w="835272">
                <a:moveTo>
                  <a:pt x="0" y="0"/>
                </a:moveTo>
                <a:lnTo>
                  <a:pt x="835272" y="0"/>
                </a:lnTo>
                <a:lnTo>
                  <a:pt x="835272" y="835273"/>
                </a:lnTo>
                <a:lnTo>
                  <a:pt x="0" y="835273"/>
                </a:lnTo>
                <a:lnTo>
                  <a:pt x="0" y="0"/>
                </a:lnTo>
                <a:close/>
              </a:path>
            </a:pathLst>
          </a:custGeom>
          <a:blipFill>
            <a:blip r:embed="rId6"/>
            <a:stretch>
              <a:fillRect l="0" t="0" r="0" b="0"/>
            </a:stretch>
          </a:blipFill>
        </p:spPr>
      </p:sp>
      <p:sp>
        <p:nvSpPr>
          <p:cNvPr name="Freeform 6" id="6"/>
          <p:cNvSpPr/>
          <p:nvPr/>
        </p:nvSpPr>
        <p:spPr>
          <a:xfrm flipH="false" flipV="false" rot="0">
            <a:off x="16616288" y="5567816"/>
            <a:ext cx="877299" cy="835272"/>
          </a:xfrm>
          <a:custGeom>
            <a:avLst/>
            <a:gdLst/>
            <a:ahLst/>
            <a:cxnLst/>
            <a:rect r="r" b="b" t="t" l="l"/>
            <a:pathLst>
              <a:path h="835272" w="877299">
                <a:moveTo>
                  <a:pt x="0" y="0"/>
                </a:moveTo>
                <a:lnTo>
                  <a:pt x="877298" y="0"/>
                </a:lnTo>
                <a:lnTo>
                  <a:pt x="877298" y="835273"/>
                </a:lnTo>
                <a:lnTo>
                  <a:pt x="0" y="835273"/>
                </a:lnTo>
                <a:lnTo>
                  <a:pt x="0" y="0"/>
                </a:lnTo>
                <a:close/>
              </a:path>
            </a:pathLst>
          </a:custGeom>
          <a:blipFill>
            <a:blip r:embed="rId7"/>
            <a:stretch>
              <a:fillRect l="-42822" t="-11027" r="-40464" b="-12287"/>
            </a:stretch>
          </a:blipFill>
        </p:spPr>
      </p:sp>
      <p:sp>
        <p:nvSpPr>
          <p:cNvPr name="Freeform 7" id="7"/>
          <p:cNvSpPr/>
          <p:nvPr/>
        </p:nvSpPr>
        <p:spPr>
          <a:xfrm flipH="false" flipV="false" rot="0">
            <a:off x="16665440" y="3490900"/>
            <a:ext cx="835272" cy="835272"/>
          </a:xfrm>
          <a:custGeom>
            <a:avLst/>
            <a:gdLst/>
            <a:ahLst/>
            <a:cxnLst/>
            <a:rect r="r" b="b" t="t" l="l"/>
            <a:pathLst>
              <a:path h="835272" w="835272">
                <a:moveTo>
                  <a:pt x="0" y="0"/>
                </a:moveTo>
                <a:lnTo>
                  <a:pt x="835273" y="0"/>
                </a:lnTo>
                <a:lnTo>
                  <a:pt x="835273" y="835273"/>
                </a:lnTo>
                <a:lnTo>
                  <a:pt x="0" y="835273"/>
                </a:lnTo>
                <a:lnTo>
                  <a:pt x="0" y="0"/>
                </a:lnTo>
                <a:close/>
              </a:path>
            </a:pathLst>
          </a:custGeom>
          <a:blipFill>
            <a:blip r:embed="rId8"/>
            <a:stretch>
              <a:fillRect l="0" t="0" r="0" b="0"/>
            </a:stretch>
          </a:blipFill>
        </p:spPr>
      </p:sp>
      <p:sp>
        <p:nvSpPr>
          <p:cNvPr name="Freeform 8" id="8"/>
          <p:cNvSpPr/>
          <p:nvPr/>
        </p:nvSpPr>
        <p:spPr>
          <a:xfrm flipH="false" flipV="false" rot="0">
            <a:off x="15233379" y="4568774"/>
            <a:ext cx="850836" cy="835272"/>
          </a:xfrm>
          <a:custGeom>
            <a:avLst/>
            <a:gdLst/>
            <a:ahLst/>
            <a:cxnLst/>
            <a:rect r="r" b="b" t="t" l="l"/>
            <a:pathLst>
              <a:path h="835272" w="850836">
                <a:moveTo>
                  <a:pt x="0" y="0"/>
                </a:moveTo>
                <a:lnTo>
                  <a:pt x="850836" y="0"/>
                </a:lnTo>
                <a:lnTo>
                  <a:pt x="850836" y="835272"/>
                </a:lnTo>
                <a:lnTo>
                  <a:pt x="0" y="835272"/>
                </a:lnTo>
                <a:lnTo>
                  <a:pt x="0" y="0"/>
                </a:lnTo>
                <a:close/>
              </a:path>
            </a:pathLst>
          </a:custGeom>
          <a:blipFill>
            <a:blip r:embed="rId9"/>
            <a:stretch>
              <a:fillRect l="-64236" t="-13220" r="-64884" b="-9496"/>
            </a:stretch>
          </a:blipFill>
        </p:spPr>
      </p:sp>
      <p:sp>
        <p:nvSpPr>
          <p:cNvPr name="Freeform 9" id="9"/>
          <p:cNvSpPr/>
          <p:nvPr/>
        </p:nvSpPr>
        <p:spPr>
          <a:xfrm flipH="false" flipV="false" rot="0">
            <a:off x="15381080" y="2968166"/>
            <a:ext cx="835272" cy="835272"/>
          </a:xfrm>
          <a:custGeom>
            <a:avLst/>
            <a:gdLst/>
            <a:ahLst/>
            <a:cxnLst/>
            <a:rect r="r" b="b" t="t" l="l"/>
            <a:pathLst>
              <a:path h="835272" w="835272">
                <a:moveTo>
                  <a:pt x="0" y="0"/>
                </a:moveTo>
                <a:lnTo>
                  <a:pt x="835272" y="0"/>
                </a:lnTo>
                <a:lnTo>
                  <a:pt x="835272" y="835272"/>
                </a:lnTo>
                <a:lnTo>
                  <a:pt x="0" y="835272"/>
                </a:lnTo>
                <a:lnTo>
                  <a:pt x="0" y="0"/>
                </a:lnTo>
                <a:close/>
              </a:path>
            </a:pathLst>
          </a:custGeom>
          <a:blipFill>
            <a:blip r:embed="rId10"/>
            <a:stretch>
              <a:fillRect l="0" t="0" r="0" b="0"/>
            </a:stretch>
          </a:blipFill>
        </p:spPr>
      </p:sp>
      <p:sp>
        <p:nvSpPr>
          <p:cNvPr name="AutoShape 10" id="10"/>
          <p:cNvSpPr/>
          <p:nvPr/>
        </p:nvSpPr>
        <p:spPr>
          <a:xfrm>
            <a:off x="4556808" y="2076432"/>
            <a:ext cx="0" cy="5463808"/>
          </a:xfrm>
          <a:prstGeom prst="line">
            <a:avLst/>
          </a:prstGeom>
          <a:ln cap="flat" w="38100">
            <a:solidFill>
              <a:srgbClr val="000000"/>
            </a:solidFill>
            <a:prstDash val="solid"/>
            <a:headEnd type="none" len="sm" w="sm"/>
            <a:tailEnd type="none" len="sm" w="sm"/>
          </a:ln>
        </p:spPr>
      </p:sp>
      <p:sp>
        <p:nvSpPr>
          <p:cNvPr name="AutoShape 11" id="11"/>
          <p:cNvSpPr/>
          <p:nvPr/>
        </p:nvSpPr>
        <p:spPr>
          <a:xfrm>
            <a:off x="8180777" y="2100602"/>
            <a:ext cx="0" cy="5463808"/>
          </a:xfrm>
          <a:prstGeom prst="line">
            <a:avLst/>
          </a:prstGeom>
          <a:ln cap="flat" w="38100">
            <a:solidFill>
              <a:srgbClr val="000000"/>
            </a:solidFill>
            <a:prstDash val="solid"/>
            <a:headEnd type="none" len="sm" w="sm"/>
            <a:tailEnd type="none" len="sm" w="sm"/>
          </a:ln>
        </p:spPr>
      </p:sp>
      <p:sp>
        <p:nvSpPr>
          <p:cNvPr name="AutoShape 12" id="12"/>
          <p:cNvSpPr/>
          <p:nvPr/>
        </p:nvSpPr>
        <p:spPr>
          <a:xfrm>
            <a:off x="11645256" y="2119652"/>
            <a:ext cx="0" cy="5463808"/>
          </a:xfrm>
          <a:prstGeom prst="line">
            <a:avLst/>
          </a:prstGeom>
          <a:ln cap="flat" w="38100">
            <a:solidFill>
              <a:srgbClr val="000000"/>
            </a:solidFill>
            <a:prstDash val="solid"/>
            <a:headEnd type="none" len="sm" w="sm"/>
            <a:tailEnd type="none" len="sm" w="sm"/>
          </a:ln>
        </p:spPr>
      </p:sp>
      <p:sp>
        <p:nvSpPr>
          <p:cNvPr name="AutoShape 13" id="13"/>
          <p:cNvSpPr/>
          <p:nvPr/>
        </p:nvSpPr>
        <p:spPr>
          <a:xfrm>
            <a:off x="1845530" y="2095482"/>
            <a:ext cx="0" cy="5468927"/>
          </a:xfrm>
          <a:prstGeom prst="line">
            <a:avLst/>
          </a:prstGeom>
          <a:ln cap="flat" w="38100">
            <a:solidFill>
              <a:srgbClr val="000000"/>
            </a:solidFill>
            <a:prstDash val="solid"/>
            <a:headEnd type="none" len="sm" w="sm"/>
            <a:tailEnd type="none" len="sm" w="sm"/>
          </a:ln>
        </p:spPr>
      </p:sp>
      <p:sp>
        <p:nvSpPr>
          <p:cNvPr name="AutoShape 14" id="14"/>
          <p:cNvSpPr/>
          <p:nvPr/>
        </p:nvSpPr>
        <p:spPr>
          <a:xfrm>
            <a:off x="14777590" y="2076432"/>
            <a:ext cx="0" cy="5507027"/>
          </a:xfrm>
          <a:prstGeom prst="line">
            <a:avLst/>
          </a:prstGeom>
          <a:ln cap="flat" w="38100">
            <a:solidFill>
              <a:srgbClr val="000000"/>
            </a:solidFill>
            <a:prstDash val="solid"/>
            <a:headEnd type="none" len="sm" w="sm"/>
            <a:tailEnd type="none" len="sm" w="sm"/>
          </a:ln>
        </p:spPr>
      </p:sp>
      <p:sp>
        <p:nvSpPr>
          <p:cNvPr name="AutoShape 15" id="15"/>
          <p:cNvSpPr/>
          <p:nvPr/>
        </p:nvSpPr>
        <p:spPr>
          <a:xfrm>
            <a:off x="1028753" y="3500473"/>
            <a:ext cx="13767914" cy="19050"/>
          </a:xfrm>
          <a:prstGeom prst="line">
            <a:avLst/>
          </a:prstGeom>
          <a:ln cap="flat" w="38100">
            <a:solidFill>
              <a:srgbClr val="000000"/>
            </a:solidFill>
            <a:prstDash val="solid"/>
            <a:headEnd type="none" len="sm" w="sm"/>
            <a:tailEnd type="none" len="sm" w="sm"/>
          </a:ln>
        </p:spPr>
      </p:sp>
      <p:sp>
        <p:nvSpPr>
          <p:cNvPr name="AutoShape 16" id="16"/>
          <p:cNvSpPr/>
          <p:nvPr/>
        </p:nvSpPr>
        <p:spPr>
          <a:xfrm>
            <a:off x="1028805" y="5702233"/>
            <a:ext cx="13767914" cy="19050"/>
          </a:xfrm>
          <a:prstGeom prst="line">
            <a:avLst/>
          </a:prstGeom>
          <a:ln cap="flat" w="38100">
            <a:solidFill>
              <a:srgbClr val="000000"/>
            </a:solidFill>
            <a:prstDash val="solid"/>
            <a:headEnd type="none" len="sm" w="sm"/>
            <a:tailEnd type="none" len="sm" w="sm"/>
          </a:ln>
        </p:spPr>
      </p:sp>
      <p:sp>
        <p:nvSpPr>
          <p:cNvPr name="Freeform 17" id="17"/>
          <p:cNvSpPr/>
          <p:nvPr/>
        </p:nvSpPr>
        <p:spPr>
          <a:xfrm flipH="false" flipV="false" rot="0">
            <a:off x="2089058" y="5978458"/>
            <a:ext cx="1289919" cy="314330"/>
          </a:xfrm>
          <a:custGeom>
            <a:avLst/>
            <a:gdLst/>
            <a:ahLst/>
            <a:cxnLst/>
            <a:rect r="r" b="b" t="t" l="l"/>
            <a:pathLst>
              <a:path h="314330" w="1289919">
                <a:moveTo>
                  <a:pt x="0" y="0"/>
                </a:moveTo>
                <a:lnTo>
                  <a:pt x="1289919" y="0"/>
                </a:lnTo>
                <a:lnTo>
                  <a:pt x="1289919" y="314330"/>
                </a:lnTo>
                <a:lnTo>
                  <a:pt x="0" y="314330"/>
                </a:lnTo>
                <a:lnTo>
                  <a:pt x="0" y="0"/>
                </a:lnTo>
                <a:close/>
              </a:path>
            </a:pathLst>
          </a:custGeom>
          <a:blipFill>
            <a:blip r:embed="rId11"/>
            <a:stretch>
              <a:fillRect l="0" t="0" r="0" b="0"/>
            </a:stretch>
          </a:blipFill>
        </p:spPr>
      </p:sp>
      <p:sp>
        <p:nvSpPr>
          <p:cNvPr name="Freeform 18" id="18"/>
          <p:cNvSpPr/>
          <p:nvPr/>
        </p:nvSpPr>
        <p:spPr>
          <a:xfrm flipH="false" flipV="false" rot="0">
            <a:off x="3657225" y="5978458"/>
            <a:ext cx="741596" cy="412513"/>
          </a:xfrm>
          <a:custGeom>
            <a:avLst/>
            <a:gdLst/>
            <a:ahLst/>
            <a:cxnLst/>
            <a:rect r="r" b="b" t="t" l="l"/>
            <a:pathLst>
              <a:path h="412513" w="741596">
                <a:moveTo>
                  <a:pt x="0" y="0"/>
                </a:moveTo>
                <a:lnTo>
                  <a:pt x="741596" y="0"/>
                </a:lnTo>
                <a:lnTo>
                  <a:pt x="741596" y="412513"/>
                </a:lnTo>
                <a:lnTo>
                  <a:pt x="0" y="412513"/>
                </a:lnTo>
                <a:lnTo>
                  <a:pt x="0" y="0"/>
                </a:lnTo>
                <a:close/>
              </a:path>
            </a:pathLst>
          </a:custGeom>
          <a:blipFill>
            <a:blip r:embed="rId12"/>
            <a:stretch>
              <a:fillRect l="0" t="0" r="0" b="0"/>
            </a:stretch>
          </a:blipFill>
        </p:spPr>
      </p:sp>
      <p:sp>
        <p:nvSpPr>
          <p:cNvPr name="Freeform 19" id="19"/>
          <p:cNvSpPr/>
          <p:nvPr/>
        </p:nvSpPr>
        <p:spPr>
          <a:xfrm flipH="false" flipV="false" rot="0">
            <a:off x="2297725" y="6530913"/>
            <a:ext cx="1359500" cy="536945"/>
          </a:xfrm>
          <a:custGeom>
            <a:avLst/>
            <a:gdLst/>
            <a:ahLst/>
            <a:cxnLst/>
            <a:rect r="r" b="b" t="t" l="l"/>
            <a:pathLst>
              <a:path h="536945" w="1359500">
                <a:moveTo>
                  <a:pt x="0" y="0"/>
                </a:moveTo>
                <a:lnTo>
                  <a:pt x="1359500" y="0"/>
                </a:lnTo>
                <a:lnTo>
                  <a:pt x="1359500" y="536946"/>
                </a:lnTo>
                <a:lnTo>
                  <a:pt x="0" y="536946"/>
                </a:lnTo>
                <a:lnTo>
                  <a:pt x="0" y="0"/>
                </a:lnTo>
                <a:close/>
              </a:path>
            </a:pathLst>
          </a:custGeom>
          <a:blipFill>
            <a:blip r:embed="rId13"/>
            <a:stretch>
              <a:fillRect l="0" t="0" r="0" b="0"/>
            </a:stretch>
          </a:blipFill>
        </p:spPr>
      </p:sp>
      <p:sp>
        <p:nvSpPr>
          <p:cNvPr name="Freeform 20" id="20"/>
          <p:cNvSpPr/>
          <p:nvPr/>
        </p:nvSpPr>
        <p:spPr>
          <a:xfrm flipH="false" flipV="false" rot="0">
            <a:off x="5032874" y="5978458"/>
            <a:ext cx="1117146" cy="587403"/>
          </a:xfrm>
          <a:custGeom>
            <a:avLst/>
            <a:gdLst/>
            <a:ahLst/>
            <a:cxnLst/>
            <a:rect r="r" b="b" t="t" l="l"/>
            <a:pathLst>
              <a:path h="587403" w="1117146">
                <a:moveTo>
                  <a:pt x="0" y="0"/>
                </a:moveTo>
                <a:lnTo>
                  <a:pt x="1117146" y="0"/>
                </a:lnTo>
                <a:lnTo>
                  <a:pt x="1117146" y="587403"/>
                </a:lnTo>
                <a:lnTo>
                  <a:pt x="0" y="587403"/>
                </a:lnTo>
                <a:lnTo>
                  <a:pt x="0" y="0"/>
                </a:lnTo>
                <a:close/>
              </a:path>
            </a:pathLst>
          </a:custGeom>
          <a:blipFill>
            <a:blip r:embed="rId14"/>
            <a:stretch>
              <a:fillRect l="0" t="0" r="0" b="0"/>
            </a:stretch>
          </a:blipFill>
        </p:spPr>
      </p:sp>
      <p:sp>
        <p:nvSpPr>
          <p:cNvPr name="Freeform 21" id="21"/>
          <p:cNvSpPr/>
          <p:nvPr/>
        </p:nvSpPr>
        <p:spPr>
          <a:xfrm flipH="false" flipV="false" rot="0">
            <a:off x="9721394" y="5978458"/>
            <a:ext cx="1079610" cy="412513"/>
          </a:xfrm>
          <a:custGeom>
            <a:avLst/>
            <a:gdLst/>
            <a:ahLst/>
            <a:cxnLst/>
            <a:rect r="r" b="b" t="t" l="l"/>
            <a:pathLst>
              <a:path h="412513" w="1079610">
                <a:moveTo>
                  <a:pt x="0" y="0"/>
                </a:moveTo>
                <a:lnTo>
                  <a:pt x="1079609" y="0"/>
                </a:lnTo>
                <a:lnTo>
                  <a:pt x="1079609" y="412513"/>
                </a:lnTo>
                <a:lnTo>
                  <a:pt x="0" y="412513"/>
                </a:lnTo>
                <a:lnTo>
                  <a:pt x="0" y="0"/>
                </a:lnTo>
                <a:close/>
              </a:path>
            </a:pathLst>
          </a:custGeom>
          <a:blipFill>
            <a:blip r:embed="rId15"/>
            <a:stretch>
              <a:fillRect l="0" t="0" r="0" b="0"/>
            </a:stretch>
          </a:blipFill>
        </p:spPr>
      </p:sp>
      <p:sp>
        <p:nvSpPr>
          <p:cNvPr name="Freeform 22" id="22"/>
          <p:cNvSpPr/>
          <p:nvPr/>
        </p:nvSpPr>
        <p:spPr>
          <a:xfrm flipH="false" flipV="false" rot="0">
            <a:off x="6702470" y="5940358"/>
            <a:ext cx="1083926" cy="699072"/>
          </a:xfrm>
          <a:custGeom>
            <a:avLst/>
            <a:gdLst/>
            <a:ahLst/>
            <a:cxnLst/>
            <a:rect r="r" b="b" t="t" l="l"/>
            <a:pathLst>
              <a:path h="699072" w="1083926">
                <a:moveTo>
                  <a:pt x="0" y="0"/>
                </a:moveTo>
                <a:lnTo>
                  <a:pt x="1083926" y="0"/>
                </a:lnTo>
                <a:lnTo>
                  <a:pt x="1083926" y="699072"/>
                </a:lnTo>
                <a:lnTo>
                  <a:pt x="0" y="699072"/>
                </a:lnTo>
                <a:lnTo>
                  <a:pt x="0" y="0"/>
                </a:lnTo>
                <a:close/>
              </a:path>
            </a:pathLst>
          </a:custGeom>
          <a:blipFill>
            <a:blip r:embed="rId16"/>
            <a:stretch>
              <a:fillRect l="0" t="-29140" r="-1504" b="-28243"/>
            </a:stretch>
          </a:blipFill>
        </p:spPr>
      </p:sp>
      <p:sp>
        <p:nvSpPr>
          <p:cNvPr name="Freeform 23" id="23"/>
          <p:cNvSpPr/>
          <p:nvPr/>
        </p:nvSpPr>
        <p:spPr>
          <a:xfrm flipH="false" flipV="false" rot="0">
            <a:off x="4947769" y="6670636"/>
            <a:ext cx="760023" cy="760023"/>
          </a:xfrm>
          <a:custGeom>
            <a:avLst/>
            <a:gdLst/>
            <a:ahLst/>
            <a:cxnLst/>
            <a:rect r="r" b="b" t="t" l="l"/>
            <a:pathLst>
              <a:path h="760023" w="760023">
                <a:moveTo>
                  <a:pt x="0" y="0"/>
                </a:moveTo>
                <a:lnTo>
                  <a:pt x="760022" y="0"/>
                </a:lnTo>
                <a:lnTo>
                  <a:pt x="760022" y="760022"/>
                </a:lnTo>
                <a:lnTo>
                  <a:pt x="0" y="760022"/>
                </a:lnTo>
                <a:lnTo>
                  <a:pt x="0" y="0"/>
                </a:lnTo>
                <a:close/>
              </a:path>
            </a:pathLst>
          </a:custGeom>
          <a:blipFill>
            <a:blip r:embed="rId17"/>
            <a:stretch>
              <a:fillRect l="0" t="0" r="0" b="0"/>
            </a:stretch>
          </a:blipFill>
        </p:spPr>
      </p:sp>
      <p:sp>
        <p:nvSpPr>
          <p:cNvPr name="Freeform 24" id="24"/>
          <p:cNvSpPr/>
          <p:nvPr/>
        </p:nvSpPr>
        <p:spPr>
          <a:xfrm flipH="false" flipV="false" rot="0">
            <a:off x="11854806" y="5985453"/>
            <a:ext cx="1853545" cy="614672"/>
          </a:xfrm>
          <a:custGeom>
            <a:avLst/>
            <a:gdLst/>
            <a:ahLst/>
            <a:cxnLst/>
            <a:rect r="r" b="b" t="t" l="l"/>
            <a:pathLst>
              <a:path h="614672" w="1853545">
                <a:moveTo>
                  <a:pt x="0" y="0"/>
                </a:moveTo>
                <a:lnTo>
                  <a:pt x="1853545" y="0"/>
                </a:lnTo>
                <a:lnTo>
                  <a:pt x="1853545" y="614671"/>
                </a:lnTo>
                <a:lnTo>
                  <a:pt x="0" y="614671"/>
                </a:lnTo>
                <a:lnTo>
                  <a:pt x="0" y="0"/>
                </a:lnTo>
                <a:close/>
              </a:path>
            </a:pathLst>
          </a:custGeom>
          <a:blipFill>
            <a:blip r:embed="rId18"/>
            <a:stretch>
              <a:fillRect l="0" t="0" r="0" b="0"/>
            </a:stretch>
          </a:blipFill>
        </p:spPr>
      </p:sp>
      <p:sp>
        <p:nvSpPr>
          <p:cNvPr name="Freeform 25" id="25"/>
          <p:cNvSpPr/>
          <p:nvPr/>
        </p:nvSpPr>
        <p:spPr>
          <a:xfrm flipH="false" flipV="false" rot="0">
            <a:off x="13664556" y="6565861"/>
            <a:ext cx="715363" cy="715363"/>
          </a:xfrm>
          <a:custGeom>
            <a:avLst/>
            <a:gdLst/>
            <a:ahLst/>
            <a:cxnLst/>
            <a:rect r="r" b="b" t="t" l="l"/>
            <a:pathLst>
              <a:path h="715363" w="715363">
                <a:moveTo>
                  <a:pt x="0" y="0"/>
                </a:moveTo>
                <a:lnTo>
                  <a:pt x="715364" y="0"/>
                </a:lnTo>
                <a:lnTo>
                  <a:pt x="715364" y="715363"/>
                </a:lnTo>
                <a:lnTo>
                  <a:pt x="0" y="715363"/>
                </a:lnTo>
                <a:lnTo>
                  <a:pt x="0" y="0"/>
                </a:lnTo>
                <a:close/>
              </a:path>
            </a:pathLst>
          </a:custGeom>
          <a:blipFill>
            <a:blip r:embed="rId19"/>
            <a:stretch>
              <a:fillRect l="0" t="0" r="0" b="0"/>
            </a:stretch>
          </a:blipFill>
        </p:spPr>
      </p:sp>
      <p:sp>
        <p:nvSpPr>
          <p:cNvPr name="Freeform 26" id="26"/>
          <p:cNvSpPr/>
          <p:nvPr/>
        </p:nvSpPr>
        <p:spPr>
          <a:xfrm flipH="false" flipV="false" rot="0">
            <a:off x="11973911" y="6751991"/>
            <a:ext cx="854798" cy="343102"/>
          </a:xfrm>
          <a:custGeom>
            <a:avLst/>
            <a:gdLst/>
            <a:ahLst/>
            <a:cxnLst/>
            <a:rect r="r" b="b" t="t" l="l"/>
            <a:pathLst>
              <a:path h="343102" w="854798">
                <a:moveTo>
                  <a:pt x="0" y="0"/>
                </a:moveTo>
                <a:lnTo>
                  <a:pt x="854798" y="0"/>
                </a:lnTo>
                <a:lnTo>
                  <a:pt x="854798" y="343103"/>
                </a:lnTo>
                <a:lnTo>
                  <a:pt x="0" y="343103"/>
                </a:lnTo>
                <a:lnTo>
                  <a:pt x="0" y="0"/>
                </a:lnTo>
                <a:close/>
              </a:path>
            </a:pathLst>
          </a:custGeom>
          <a:blipFill>
            <a:blip r:embed="rId20"/>
            <a:stretch>
              <a:fillRect l="0" t="0" r="0" b="0"/>
            </a:stretch>
          </a:blipFill>
        </p:spPr>
      </p:sp>
      <p:sp>
        <p:nvSpPr>
          <p:cNvPr name="TextBox 27" id="27"/>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000000"/>
                </a:solidFill>
                <a:latin typeface="Codec Pro Bold"/>
                <a:ea typeface="Codec Pro Bold"/>
                <a:cs typeface="Codec Pro Bold"/>
                <a:sym typeface="Codec Pro Bold"/>
              </a:rPr>
              <a:t>Phenomenon </a:t>
            </a:r>
          </a:p>
          <a:p>
            <a:pPr algn="l">
              <a:lnSpc>
                <a:spcPts val="4480"/>
              </a:lnSpc>
              <a:spcBef>
                <a:spcPct val="0"/>
              </a:spcBef>
            </a:pPr>
            <a:r>
              <a:rPr lang="en-US" sz="3200">
                <a:solidFill>
                  <a:srgbClr val="000000"/>
                </a:solidFill>
                <a:latin typeface="Codec Pro"/>
                <a:ea typeface="Codec Pro"/>
                <a:cs typeface="Codec Pro"/>
                <a:sym typeface="Codec Pro"/>
              </a:rPr>
              <a:t>Companies are using LLM commercial solutions for Knowledge Extraction tasks</a:t>
            </a:r>
          </a:p>
        </p:txBody>
      </p:sp>
      <p:sp>
        <p:nvSpPr>
          <p:cNvPr name="AutoShape 28" id="28"/>
          <p:cNvSpPr/>
          <p:nvPr/>
        </p:nvSpPr>
        <p:spPr>
          <a:xfrm>
            <a:off x="1028726" y="7545359"/>
            <a:ext cx="13767914" cy="19050"/>
          </a:xfrm>
          <a:prstGeom prst="line">
            <a:avLst/>
          </a:prstGeom>
          <a:ln cap="flat" w="38100">
            <a:solidFill>
              <a:srgbClr val="000000"/>
            </a:solidFill>
            <a:prstDash val="solid"/>
            <a:headEnd type="none" len="sm" w="sm"/>
            <a:tailEnd type="none" len="sm" w="sm"/>
          </a:ln>
        </p:spPr>
      </p:sp>
      <p:sp>
        <p:nvSpPr>
          <p:cNvPr name="Freeform 29" id="29"/>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21"/>
            <a:stretch>
              <a:fillRect l="0" t="0" r="0" b="0"/>
            </a:stretch>
          </a:blipFill>
        </p:spPr>
      </p:sp>
      <p:sp>
        <p:nvSpPr>
          <p:cNvPr name="Freeform 30" id="30"/>
          <p:cNvSpPr/>
          <p:nvPr/>
        </p:nvSpPr>
        <p:spPr>
          <a:xfrm flipH="false" flipV="false" rot="0">
            <a:off x="8480814" y="5862516"/>
            <a:ext cx="959592" cy="644398"/>
          </a:xfrm>
          <a:custGeom>
            <a:avLst/>
            <a:gdLst/>
            <a:ahLst/>
            <a:cxnLst/>
            <a:rect r="r" b="b" t="t" l="l"/>
            <a:pathLst>
              <a:path h="644398" w="959592">
                <a:moveTo>
                  <a:pt x="0" y="0"/>
                </a:moveTo>
                <a:lnTo>
                  <a:pt x="959592" y="0"/>
                </a:lnTo>
                <a:lnTo>
                  <a:pt x="959592" y="644397"/>
                </a:lnTo>
                <a:lnTo>
                  <a:pt x="0" y="644397"/>
                </a:lnTo>
                <a:lnTo>
                  <a:pt x="0" y="0"/>
                </a:lnTo>
                <a:close/>
              </a:path>
            </a:pathLst>
          </a:custGeom>
          <a:blipFill>
            <a:blip r:embed="rId22"/>
            <a:stretch>
              <a:fillRect l="0" t="0" r="0" b="0"/>
            </a:stretch>
          </a:blipFill>
        </p:spPr>
      </p:sp>
      <p:sp>
        <p:nvSpPr>
          <p:cNvPr name="Freeform 31" id="31"/>
          <p:cNvSpPr/>
          <p:nvPr/>
        </p:nvSpPr>
        <p:spPr>
          <a:xfrm flipH="false" flipV="false" rot="0">
            <a:off x="9953590" y="6670636"/>
            <a:ext cx="1558316" cy="590790"/>
          </a:xfrm>
          <a:custGeom>
            <a:avLst/>
            <a:gdLst/>
            <a:ahLst/>
            <a:cxnLst/>
            <a:rect r="r" b="b" t="t" l="l"/>
            <a:pathLst>
              <a:path h="590790" w="1558316">
                <a:moveTo>
                  <a:pt x="0" y="0"/>
                </a:moveTo>
                <a:lnTo>
                  <a:pt x="1558316" y="0"/>
                </a:lnTo>
                <a:lnTo>
                  <a:pt x="1558316" y="590790"/>
                </a:lnTo>
                <a:lnTo>
                  <a:pt x="0" y="590790"/>
                </a:lnTo>
                <a:lnTo>
                  <a:pt x="0" y="0"/>
                </a:lnTo>
                <a:close/>
              </a:path>
            </a:pathLst>
          </a:custGeom>
          <a:blipFill>
            <a:blip r:embed="rId23"/>
            <a:stretch>
              <a:fillRect l="0" t="0" r="0" b="0"/>
            </a:stretch>
          </a:blipFill>
        </p:spPr>
      </p:sp>
      <p:sp>
        <p:nvSpPr>
          <p:cNvPr name="Freeform 32" id="32"/>
          <p:cNvSpPr/>
          <p:nvPr/>
        </p:nvSpPr>
        <p:spPr>
          <a:xfrm flipH="false" flipV="false" rot="0">
            <a:off x="8368319" y="6706938"/>
            <a:ext cx="1353075" cy="757722"/>
          </a:xfrm>
          <a:custGeom>
            <a:avLst/>
            <a:gdLst/>
            <a:ahLst/>
            <a:cxnLst/>
            <a:rect r="r" b="b" t="t" l="l"/>
            <a:pathLst>
              <a:path h="757722" w="1353075">
                <a:moveTo>
                  <a:pt x="0" y="0"/>
                </a:moveTo>
                <a:lnTo>
                  <a:pt x="1353075" y="0"/>
                </a:lnTo>
                <a:lnTo>
                  <a:pt x="1353075" y="757722"/>
                </a:lnTo>
                <a:lnTo>
                  <a:pt x="0" y="757722"/>
                </a:lnTo>
                <a:lnTo>
                  <a:pt x="0" y="0"/>
                </a:lnTo>
                <a:close/>
              </a:path>
            </a:pathLst>
          </a:custGeom>
          <a:blipFill>
            <a:blip r:embed="rId24"/>
            <a:stretch>
              <a:fillRect l="0" t="0" r="0" b="0"/>
            </a:stretch>
          </a:blipFill>
        </p:spPr>
      </p:sp>
      <p:sp>
        <p:nvSpPr>
          <p:cNvPr name="TextBox 33" id="33"/>
          <p:cNvSpPr txBox="true"/>
          <p:nvPr/>
        </p:nvSpPr>
        <p:spPr>
          <a:xfrm rot="0">
            <a:off x="2392771" y="3125416"/>
            <a:ext cx="1645187" cy="269239"/>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Codec Pro"/>
                <a:ea typeface="Codec Pro"/>
                <a:cs typeface="Codec Pro"/>
                <a:sym typeface="Codec Pro"/>
              </a:rPr>
              <a:t>OpenAI Enterprise</a:t>
            </a:r>
          </a:p>
        </p:txBody>
      </p:sp>
      <p:sp>
        <p:nvSpPr>
          <p:cNvPr name="TextBox 34" id="34"/>
          <p:cNvSpPr txBox="true"/>
          <p:nvPr/>
        </p:nvSpPr>
        <p:spPr>
          <a:xfrm rot="0">
            <a:off x="5707791" y="3125416"/>
            <a:ext cx="1379152" cy="269239"/>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Codec Pro"/>
                <a:ea typeface="Codec Pro"/>
                <a:cs typeface="Codec Pro"/>
                <a:sym typeface="Codec Pro"/>
              </a:rPr>
              <a:t>Microsoft Azure</a:t>
            </a:r>
          </a:p>
        </p:txBody>
      </p:sp>
      <p:sp>
        <p:nvSpPr>
          <p:cNvPr name="TextBox 35" id="35"/>
          <p:cNvSpPr txBox="true"/>
          <p:nvPr/>
        </p:nvSpPr>
        <p:spPr>
          <a:xfrm rot="0">
            <a:off x="9049642" y="3125416"/>
            <a:ext cx="1611847" cy="269239"/>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Codec Pro"/>
                <a:ea typeface="Codec Pro"/>
                <a:cs typeface="Codec Pro"/>
                <a:sym typeface="Codec Pro"/>
              </a:rPr>
              <a:t>Amazon Bedrock</a:t>
            </a:r>
          </a:p>
        </p:txBody>
      </p:sp>
      <p:sp>
        <p:nvSpPr>
          <p:cNvPr name="TextBox 36" id="36"/>
          <p:cNvSpPr txBox="true"/>
          <p:nvPr/>
        </p:nvSpPr>
        <p:spPr>
          <a:xfrm rot="0">
            <a:off x="12401310" y="3125416"/>
            <a:ext cx="1362531" cy="269239"/>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Codec Pro"/>
                <a:ea typeface="Codec Pro"/>
                <a:cs typeface="Codec Pro"/>
                <a:sym typeface="Codec Pro"/>
              </a:rPr>
              <a:t>Google Vertex</a:t>
            </a:r>
          </a:p>
        </p:txBody>
      </p:sp>
      <p:sp>
        <p:nvSpPr>
          <p:cNvPr name="TextBox 37" id="37"/>
          <p:cNvSpPr txBox="true"/>
          <p:nvPr/>
        </p:nvSpPr>
        <p:spPr>
          <a:xfrm rot="-5400000">
            <a:off x="575512" y="2584260"/>
            <a:ext cx="1207700" cy="3873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odec Pro Bold"/>
                <a:ea typeface="Codec Pro Bold"/>
                <a:cs typeface="Codec Pro Bold"/>
                <a:sym typeface="Codec Pro Bold"/>
              </a:rPr>
              <a:t>Provider</a:t>
            </a:r>
          </a:p>
        </p:txBody>
      </p:sp>
      <p:sp>
        <p:nvSpPr>
          <p:cNvPr name="TextBox 38" id="38"/>
          <p:cNvSpPr txBox="true"/>
          <p:nvPr/>
        </p:nvSpPr>
        <p:spPr>
          <a:xfrm rot="-5400000">
            <a:off x="751724" y="4223074"/>
            <a:ext cx="1207700" cy="7397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odec Pro Bold"/>
                <a:ea typeface="Codec Pro Bold"/>
                <a:cs typeface="Codec Pro Bold"/>
                <a:sym typeface="Codec Pro Bold"/>
              </a:rPr>
              <a:t>LLM Models</a:t>
            </a:r>
          </a:p>
        </p:txBody>
      </p:sp>
      <p:sp>
        <p:nvSpPr>
          <p:cNvPr name="TextBox 39" id="39"/>
          <p:cNvSpPr txBox="true"/>
          <p:nvPr/>
        </p:nvSpPr>
        <p:spPr>
          <a:xfrm rot="0">
            <a:off x="1987330" y="3714064"/>
            <a:ext cx="2493094" cy="854709"/>
          </a:xfrm>
          <a:prstGeom prst="rect">
            <a:avLst/>
          </a:prstGeom>
        </p:spPr>
        <p:txBody>
          <a:bodyPr anchor="t" rtlCol="false" tIns="0" lIns="0" bIns="0" rIns="0">
            <a:spAutoFit/>
          </a:bodyPr>
          <a:lstStyle/>
          <a:p>
            <a:pPr algn="l">
              <a:lnSpc>
                <a:spcPts val="2240"/>
              </a:lnSpc>
              <a:spcBef>
                <a:spcPct val="0"/>
              </a:spcBef>
            </a:pPr>
            <a:r>
              <a:rPr lang="en-US" sz="1600">
                <a:solidFill>
                  <a:srgbClr val="000000"/>
                </a:solidFill>
                <a:latin typeface="Codec Pro"/>
                <a:ea typeface="Codec Pro"/>
                <a:cs typeface="Codec Pro"/>
                <a:sym typeface="Codec Pro"/>
              </a:rPr>
              <a:t>GPT-4o, GPT-4 Turbo, GPT-4, GPT-3.5 Turbo Instruct, GPT-3.5 Turbo</a:t>
            </a:r>
          </a:p>
        </p:txBody>
      </p:sp>
      <p:sp>
        <p:nvSpPr>
          <p:cNvPr name="TextBox 40" id="40"/>
          <p:cNvSpPr txBox="true"/>
          <p:nvPr/>
        </p:nvSpPr>
        <p:spPr>
          <a:xfrm rot="0">
            <a:off x="4690158" y="3652873"/>
            <a:ext cx="3452519" cy="1683384"/>
          </a:xfrm>
          <a:prstGeom prst="rect">
            <a:avLst/>
          </a:prstGeom>
        </p:spPr>
        <p:txBody>
          <a:bodyPr anchor="t" rtlCol="false" tIns="0" lIns="0" bIns="0" rIns="0">
            <a:spAutoFit/>
          </a:bodyPr>
          <a:lstStyle/>
          <a:p>
            <a:pPr algn="l">
              <a:lnSpc>
                <a:spcPts val="2240"/>
              </a:lnSpc>
              <a:spcBef>
                <a:spcPct val="0"/>
              </a:spcBef>
            </a:pPr>
            <a:r>
              <a:rPr lang="en-US" sz="1600">
                <a:solidFill>
                  <a:srgbClr val="000000"/>
                </a:solidFill>
                <a:latin typeface="Codec Pro"/>
                <a:ea typeface="Codec Pro"/>
                <a:cs typeface="Codec Pro"/>
                <a:sym typeface="Codec Pro"/>
              </a:rPr>
              <a:t>GPT-4 Turbo, GPT-4, GPT-3.5 Turbo Instruct, GPT-3.5 Turbo, Llama 3 (70B), Llama 3 (8B), Llama 2 Chat (70B), Llama 2 Chat (13B), Llama 2 Chat (7B), Mistral Large, Mistral Small, Command-R+, Command-R</a:t>
            </a:r>
          </a:p>
        </p:txBody>
      </p:sp>
      <p:sp>
        <p:nvSpPr>
          <p:cNvPr name="TextBox 41" id="41"/>
          <p:cNvSpPr txBox="true"/>
          <p:nvPr/>
        </p:nvSpPr>
        <p:spPr>
          <a:xfrm rot="0">
            <a:off x="8313943" y="3652873"/>
            <a:ext cx="3197963" cy="1959609"/>
          </a:xfrm>
          <a:prstGeom prst="rect">
            <a:avLst/>
          </a:prstGeom>
        </p:spPr>
        <p:txBody>
          <a:bodyPr anchor="t" rtlCol="false" tIns="0" lIns="0" bIns="0" rIns="0">
            <a:spAutoFit/>
          </a:bodyPr>
          <a:lstStyle/>
          <a:p>
            <a:pPr algn="l">
              <a:lnSpc>
                <a:spcPts val="2240"/>
              </a:lnSpc>
              <a:spcBef>
                <a:spcPct val="0"/>
              </a:spcBef>
            </a:pPr>
            <a:r>
              <a:rPr lang="en-US" sz="1600">
                <a:solidFill>
                  <a:srgbClr val="000000"/>
                </a:solidFill>
                <a:latin typeface="Codec Pro"/>
                <a:ea typeface="Codec Pro"/>
                <a:cs typeface="Codec Pro"/>
                <a:sym typeface="Codec Pro"/>
              </a:rPr>
              <a:t>Llama 3 (70B), Llama 3 (8B), Llama 2 Chat (70B), Llama 2 Chat (13B), Mistral Large, Mixtral 8x7B, Mistral 7B, Claude 3 Opus, Claude 3 Sonnet, Claude 3 Haiku, Claude Instant, Claude 2.1, Command Light, Command</a:t>
            </a:r>
          </a:p>
        </p:txBody>
      </p:sp>
      <p:sp>
        <p:nvSpPr>
          <p:cNvPr name="TextBox 42" id="42"/>
          <p:cNvSpPr txBox="true"/>
          <p:nvPr/>
        </p:nvSpPr>
        <p:spPr>
          <a:xfrm rot="0">
            <a:off x="11797656" y="3652873"/>
            <a:ext cx="2825843" cy="854709"/>
          </a:xfrm>
          <a:prstGeom prst="rect">
            <a:avLst/>
          </a:prstGeom>
        </p:spPr>
        <p:txBody>
          <a:bodyPr anchor="t" rtlCol="false" tIns="0" lIns="0" bIns="0" rIns="0">
            <a:spAutoFit/>
          </a:bodyPr>
          <a:lstStyle/>
          <a:p>
            <a:pPr algn="l">
              <a:lnSpc>
                <a:spcPts val="2240"/>
              </a:lnSpc>
              <a:spcBef>
                <a:spcPct val="0"/>
              </a:spcBef>
            </a:pPr>
            <a:r>
              <a:rPr lang="en-US" sz="1600">
                <a:solidFill>
                  <a:srgbClr val="000000"/>
                </a:solidFill>
                <a:latin typeface="Codec Pro"/>
                <a:ea typeface="Codec Pro"/>
                <a:cs typeface="Codec Pro"/>
                <a:sym typeface="Codec Pro"/>
              </a:rPr>
              <a:t>Gemini 1.5 Pro, Gemini 1.5 Flash, Gemini 1.0 Pro, Claude 3 Sonnet, Claude 3 Haiku</a:t>
            </a:r>
          </a:p>
        </p:txBody>
      </p:sp>
      <p:sp>
        <p:nvSpPr>
          <p:cNvPr name="TextBox 43" id="43"/>
          <p:cNvSpPr txBox="true"/>
          <p:nvPr/>
        </p:nvSpPr>
        <p:spPr>
          <a:xfrm rot="-5400000">
            <a:off x="625296" y="6279924"/>
            <a:ext cx="1460555" cy="7397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odec Pro Bold"/>
                <a:ea typeface="Codec Pro Bold"/>
                <a:cs typeface="Codec Pro Bold"/>
                <a:sym typeface="Codec Pro Bold"/>
              </a:rPr>
              <a:t>Companies using</a:t>
            </a:r>
          </a:p>
        </p:txBody>
      </p:sp>
      <p:sp>
        <p:nvSpPr>
          <p:cNvPr name="TextBox 44" id="44"/>
          <p:cNvSpPr txBox="true"/>
          <p:nvPr/>
        </p:nvSpPr>
        <p:spPr>
          <a:xfrm rot="0">
            <a:off x="15409098" y="2199214"/>
            <a:ext cx="2169785" cy="3873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odec Pro Bold"/>
                <a:ea typeface="Codec Pro Bold"/>
                <a:cs typeface="Codec Pro Bold"/>
                <a:sym typeface="Codec Pro Bold"/>
              </a:rPr>
              <a:t>Other Providers</a:t>
            </a:r>
          </a:p>
        </p:txBody>
      </p:sp>
      <p:sp>
        <p:nvSpPr>
          <p:cNvPr name="TextBox 45" id="45"/>
          <p:cNvSpPr txBox="true"/>
          <p:nvPr/>
        </p:nvSpPr>
        <p:spPr>
          <a:xfrm rot="0">
            <a:off x="15131459" y="3801641"/>
            <a:ext cx="1362531" cy="269239"/>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Codec Pro"/>
                <a:ea typeface="Codec Pro"/>
                <a:cs typeface="Codec Pro"/>
                <a:sym typeface="Codec Pro"/>
              </a:rPr>
              <a:t>Anthropic</a:t>
            </a:r>
          </a:p>
        </p:txBody>
      </p:sp>
      <p:sp>
        <p:nvSpPr>
          <p:cNvPr name="TextBox 46" id="46"/>
          <p:cNvSpPr txBox="true"/>
          <p:nvPr/>
        </p:nvSpPr>
        <p:spPr>
          <a:xfrm rot="0">
            <a:off x="16401811" y="4299534"/>
            <a:ext cx="1362531" cy="269239"/>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Codec Pro"/>
                <a:ea typeface="Codec Pro"/>
                <a:cs typeface="Codec Pro"/>
                <a:sym typeface="Codec Pro"/>
              </a:rPr>
              <a:t>Groq</a:t>
            </a:r>
          </a:p>
        </p:txBody>
      </p:sp>
      <p:sp>
        <p:nvSpPr>
          <p:cNvPr name="TextBox 47" id="47"/>
          <p:cNvSpPr txBox="true"/>
          <p:nvPr/>
        </p:nvSpPr>
        <p:spPr>
          <a:xfrm rot="0">
            <a:off x="14977532" y="5452044"/>
            <a:ext cx="1362531" cy="269239"/>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Codec Pro"/>
                <a:ea typeface="Codec Pro"/>
                <a:cs typeface="Codec Pro"/>
                <a:sym typeface="Codec Pro"/>
              </a:rPr>
              <a:t>Together.ai</a:t>
            </a:r>
          </a:p>
        </p:txBody>
      </p:sp>
      <p:sp>
        <p:nvSpPr>
          <p:cNvPr name="TextBox 48" id="48"/>
          <p:cNvSpPr txBox="true"/>
          <p:nvPr/>
        </p:nvSpPr>
        <p:spPr>
          <a:xfrm rot="0">
            <a:off x="16401811" y="6584064"/>
            <a:ext cx="1362531" cy="269239"/>
          </a:xfrm>
          <a:prstGeom prst="rect">
            <a:avLst/>
          </a:prstGeom>
        </p:spPr>
        <p:txBody>
          <a:bodyPr anchor="t" rtlCol="false" tIns="0" lIns="0" bIns="0" rIns="0">
            <a:spAutoFit/>
          </a:bodyPr>
          <a:lstStyle/>
          <a:p>
            <a:pPr algn="ctr">
              <a:lnSpc>
                <a:spcPts val="1960"/>
              </a:lnSpc>
              <a:spcBef>
                <a:spcPct val="0"/>
              </a:spcBef>
            </a:pPr>
            <a:r>
              <a:rPr lang="en-US" sz="1400">
                <a:solidFill>
                  <a:srgbClr val="000000"/>
                </a:solidFill>
                <a:latin typeface="Codec Pro"/>
                <a:ea typeface="Codec Pro"/>
                <a:cs typeface="Codec Pro"/>
                <a:sym typeface="Codec Pro"/>
              </a:rPr>
              <a:t>Mistral</a:t>
            </a:r>
          </a:p>
        </p:txBody>
      </p:sp>
      <p:sp>
        <p:nvSpPr>
          <p:cNvPr name="TextBox 49" id="49"/>
          <p:cNvSpPr txBox="true"/>
          <p:nvPr/>
        </p:nvSpPr>
        <p:spPr>
          <a:xfrm rot="0">
            <a:off x="1002046" y="7735859"/>
            <a:ext cx="13775544" cy="1797050"/>
          </a:xfrm>
          <a:prstGeom prst="rect">
            <a:avLst/>
          </a:prstGeom>
        </p:spPr>
        <p:txBody>
          <a:bodyPr anchor="t" rtlCol="false" tIns="0" lIns="0" bIns="0" rIns="0">
            <a:spAutoFit/>
          </a:bodyPr>
          <a:lstStyle/>
          <a:p>
            <a:pPr algn="l">
              <a:lnSpc>
                <a:spcPts val="2800"/>
              </a:lnSpc>
            </a:pPr>
            <a:r>
              <a:rPr lang="en-US" sz="2000">
                <a:solidFill>
                  <a:srgbClr val="000000"/>
                </a:solidFill>
                <a:latin typeface="Codec Pro"/>
                <a:ea typeface="Codec Pro"/>
                <a:cs typeface="Codec Pro"/>
                <a:sym typeface="Codec Pro"/>
              </a:rPr>
              <a:t>Use cases:</a:t>
            </a:r>
          </a:p>
          <a:p>
            <a:pPr algn="l" marL="431804" indent="-215902" lvl="1">
              <a:lnSpc>
                <a:spcPts val="2800"/>
              </a:lnSpc>
              <a:buFont typeface="Arial"/>
              <a:buChar char="•"/>
            </a:pPr>
            <a:r>
              <a:rPr lang="en-US" sz="2000">
                <a:solidFill>
                  <a:srgbClr val="000000"/>
                </a:solidFill>
                <a:latin typeface="Codec Pro"/>
                <a:ea typeface="Codec Pro"/>
                <a:cs typeface="Codec Pro"/>
                <a:sym typeface="Codec Pro"/>
              </a:rPr>
              <a:t>Smart internal chatbot (for engineers and other employees) for Q&amp;A / extract information from internal data and documents (Iveco Group, Adidas, Clariant, Pwc) </a:t>
            </a:r>
          </a:p>
          <a:p>
            <a:pPr algn="just" marL="431804" indent="-215902" lvl="1">
              <a:lnSpc>
                <a:spcPts val="2800"/>
              </a:lnSpc>
              <a:buFont typeface="Arial"/>
              <a:buChar char="•"/>
            </a:pPr>
            <a:r>
              <a:rPr lang="en-US" sz="2000">
                <a:solidFill>
                  <a:srgbClr val="000000"/>
                </a:solidFill>
                <a:latin typeface="Codec Pro"/>
                <a:ea typeface="Codec Pro"/>
                <a:cs typeface="Codec Pro"/>
                <a:sym typeface="Codec Pro"/>
              </a:rPr>
              <a:t>Sentiment Analysis on gathered customer feedback (Alida)</a:t>
            </a:r>
          </a:p>
          <a:p>
            <a:pPr algn="l" marL="431804" indent="-215902" lvl="1">
              <a:lnSpc>
                <a:spcPts val="2800"/>
              </a:lnSpc>
              <a:buFont typeface="Arial"/>
              <a:buChar char="•"/>
            </a:pPr>
            <a:r>
              <a:rPr lang="en-US" sz="2000">
                <a:solidFill>
                  <a:srgbClr val="000000"/>
                </a:solidFill>
                <a:latin typeface="Codec Pro"/>
                <a:ea typeface="Codec Pro"/>
                <a:cs typeface="Codec Pro"/>
                <a:sym typeface="Codec Pro"/>
              </a:rPr>
              <a:t>Enhancing </a:t>
            </a:r>
            <a:r>
              <a:rPr lang="en-US" sz="2000">
                <a:solidFill>
                  <a:srgbClr val="000000"/>
                </a:solidFill>
                <a:latin typeface="Codec Pro"/>
                <a:ea typeface="Codec Pro"/>
                <a:cs typeface="Codec Pro"/>
                <a:sym typeface="Codec Pro"/>
              </a:rPr>
              <a:t>products/services by leveraging LLM’s (Lonelyplanet)</a:t>
            </a:r>
          </a:p>
        </p:txBody>
      </p:sp>
      <p:sp>
        <p:nvSpPr>
          <p:cNvPr name="TextBox 50" id="50"/>
          <p:cNvSpPr txBox="true"/>
          <p:nvPr/>
        </p:nvSpPr>
        <p:spPr>
          <a:xfrm rot="0">
            <a:off x="757422" y="9675784"/>
            <a:ext cx="15446784" cy="508000"/>
          </a:xfrm>
          <a:prstGeom prst="rect">
            <a:avLst/>
          </a:prstGeom>
        </p:spPr>
        <p:txBody>
          <a:bodyPr anchor="t" rtlCol="false" tIns="0" lIns="0" bIns="0" rIns="0">
            <a:spAutoFit/>
          </a:bodyPr>
          <a:lstStyle/>
          <a:p>
            <a:pPr algn="l">
              <a:lnSpc>
                <a:spcPts val="1399"/>
              </a:lnSpc>
            </a:pPr>
            <a:r>
              <a:rPr lang="en-US" sz="999">
                <a:solidFill>
                  <a:srgbClr val="000000"/>
                </a:solidFill>
                <a:latin typeface="Open Sans"/>
                <a:ea typeface="Open Sans"/>
                <a:cs typeface="Open Sans"/>
                <a:sym typeface="Open Sans"/>
              </a:rPr>
              <a:t>Source: [6] Artificial Analysis, "Artificial Intelligence and Analysis," [Online]. Available: https://artificialanalysis.ai/. [Accessed: Jul. 9, 2024].</a:t>
            </a:r>
          </a:p>
          <a:p>
            <a:pPr algn="l">
              <a:lnSpc>
                <a:spcPts val="1399"/>
              </a:lnSpc>
            </a:pPr>
            <a:r>
              <a:rPr lang="en-US" sz="999">
                <a:solidFill>
                  <a:srgbClr val="000000"/>
                </a:solidFill>
                <a:latin typeface="Open Sans"/>
                <a:ea typeface="Open Sans"/>
                <a:cs typeface="Open Sans"/>
                <a:sym typeface="Open Sans"/>
              </a:rPr>
              <a:t>              [8] OpenAI, "Stories," [Online]. Available: https://openai.com/news/stories/. [Accessed: Jul. 9, 2024];       [9] Microsoft, "AI Customer Stories," [Online]. Available: https://www.microsoft.com/en-us/ai/ai-customer-stories. [Accessed: Jul. 9, 2024]. </a:t>
            </a:r>
          </a:p>
          <a:p>
            <a:pPr algn="l">
              <a:lnSpc>
                <a:spcPts val="1399"/>
              </a:lnSpc>
              <a:spcBef>
                <a:spcPct val="0"/>
              </a:spcBef>
            </a:pPr>
            <a:r>
              <a:rPr lang="en-US" sz="999">
                <a:solidFill>
                  <a:srgbClr val="000000"/>
                </a:solidFill>
                <a:latin typeface="Open Sans"/>
                <a:ea typeface="Open Sans"/>
                <a:cs typeface="Open Sans"/>
                <a:sym typeface="Open Sans"/>
              </a:rPr>
              <a:t>              [10] Amazon Web Services, "Bedrock Testimonials," [Online]. Available: https://aws.amazon.com/bedrock/testimonials/. [Accessed: Jul. 9, 2024].</a:t>
            </a:r>
          </a:p>
        </p:txBody>
      </p:sp>
      <p:sp>
        <p:nvSpPr>
          <p:cNvPr name="TextBox 51" id="51"/>
          <p:cNvSpPr txBox="true"/>
          <p:nvPr/>
        </p:nvSpPr>
        <p:spPr>
          <a:xfrm rot="0">
            <a:off x="17735301" y="9677083"/>
            <a:ext cx="138038"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AutoShape 2" id="2"/>
          <p:cNvSpPr/>
          <p:nvPr/>
        </p:nvSpPr>
        <p:spPr>
          <a:xfrm flipH="true">
            <a:off x="4917711" y="2423981"/>
            <a:ext cx="0" cy="7143115"/>
          </a:xfrm>
          <a:prstGeom prst="line">
            <a:avLst/>
          </a:prstGeom>
          <a:ln cap="flat" w="38100">
            <a:solidFill>
              <a:srgbClr val="FFFFFF"/>
            </a:solidFill>
            <a:prstDash val="solid"/>
            <a:headEnd type="none" len="sm" w="sm"/>
            <a:tailEnd type="none" len="sm" w="sm"/>
          </a:ln>
        </p:spPr>
      </p:sp>
      <p:sp>
        <p:nvSpPr>
          <p:cNvPr name="AutoShape 3" id="3"/>
          <p:cNvSpPr/>
          <p:nvPr/>
        </p:nvSpPr>
        <p:spPr>
          <a:xfrm>
            <a:off x="7473259" y="2423981"/>
            <a:ext cx="0" cy="7143115"/>
          </a:xfrm>
          <a:prstGeom prst="line">
            <a:avLst/>
          </a:prstGeom>
          <a:ln cap="flat" w="38100">
            <a:solidFill>
              <a:srgbClr val="FFFFFF"/>
            </a:solidFill>
            <a:prstDash val="solid"/>
            <a:headEnd type="none" len="sm" w="sm"/>
            <a:tailEnd type="none" len="sm" w="sm"/>
          </a:ln>
        </p:spPr>
      </p:sp>
      <p:sp>
        <p:nvSpPr>
          <p:cNvPr name="AutoShape 4" id="4"/>
          <p:cNvSpPr/>
          <p:nvPr/>
        </p:nvSpPr>
        <p:spPr>
          <a:xfrm flipH="true" flipV="true">
            <a:off x="1028700" y="3398031"/>
            <a:ext cx="6444559"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5869656" y="3696521"/>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69656" y="4614135"/>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856529" y="6610907"/>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869656" y="5510062"/>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869656" y="7702097"/>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869656" y="8798179"/>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FFFFFF"/>
                </a:solidFill>
                <a:latin typeface="Codec Pro Bold"/>
                <a:ea typeface="Codec Pro Bold"/>
                <a:cs typeface="Codec Pro Bold"/>
                <a:sym typeface="Codec Pro Bold"/>
              </a:rPr>
              <a:t>Problem</a:t>
            </a:r>
          </a:p>
          <a:p>
            <a:pPr algn="l">
              <a:lnSpc>
                <a:spcPts val="4480"/>
              </a:lnSpc>
              <a:spcBef>
                <a:spcPct val="0"/>
              </a:spcBef>
            </a:pPr>
            <a:r>
              <a:rPr lang="en-US" sz="3200">
                <a:solidFill>
                  <a:srgbClr val="FFFFFF"/>
                </a:solidFill>
                <a:latin typeface="Codec Pro"/>
                <a:ea typeface="Codec Pro"/>
                <a:cs typeface="Codec Pro"/>
                <a:sym typeface="Codec Pro"/>
              </a:rPr>
              <a:t>E.ON is currently facing critical challenges regarding commercial NLP solution</a:t>
            </a:r>
          </a:p>
        </p:txBody>
      </p:sp>
      <p:sp>
        <p:nvSpPr>
          <p:cNvPr name="Freeform 12" id="12"/>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7"/>
            <a:stretch>
              <a:fillRect l="0" t="0" r="0" b="0"/>
            </a:stretch>
          </a:blipFill>
        </p:spPr>
      </p:sp>
      <p:sp>
        <p:nvSpPr>
          <p:cNvPr name="TextBox 13" id="13"/>
          <p:cNvSpPr txBox="true"/>
          <p:nvPr/>
        </p:nvSpPr>
        <p:spPr>
          <a:xfrm rot="0">
            <a:off x="1028700" y="3657786"/>
            <a:ext cx="3745707" cy="5909310"/>
          </a:xfrm>
          <a:prstGeom prst="rect">
            <a:avLst/>
          </a:prstGeom>
        </p:spPr>
        <p:txBody>
          <a:bodyPr anchor="t" rtlCol="false" tIns="0" lIns="0" bIns="0" rIns="0">
            <a:spAutoFit/>
          </a:bodyPr>
          <a:lstStyle/>
          <a:p>
            <a:pPr algn="l">
              <a:lnSpc>
                <a:spcPts val="3640"/>
              </a:lnSpc>
            </a:pPr>
            <a:r>
              <a:rPr lang="en-US" sz="2600">
                <a:solidFill>
                  <a:srgbClr val="FFFFFF"/>
                </a:solidFill>
                <a:latin typeface="Codec Pro"/>
                <a:ea typeface="Codec Pro"/>
                <a:cs typeface="Codec Pro"/>
                <a:sym typeface="Codec Pro"/>
              </a:rPr>
              <a:t>Data privacy &amp; security</a:t>
            </a:r>
          </a:p>
          <a:p>
            <a:pPr algn="l">
              <a:lnSpc>
                <a:spcPts val="3640"/>
              </a:lnSpc>
            </a:pPr>
          </a:p>
          <a:p>
            <a:pPr algn="l">
              <a:lnSpc>
                <a:spcPts val="3640"/>
              </a:lnSpc>
            </a:pPr>
            <a:r>
              <a:rPr lang="en-US" sz="2600">
                <a:solidFill>
                  <a:srgbClr val="FFFFFF"/>
                </a:solidFill>
                <a:latin typeface="Codec Pro"/>
                <a:ea typeface="Codec Pro"/>
                <a:cs typeface="Codec Pro"/>
                <a:sym typeface="Codec Pro"/>
              </a:rPr>
              <a:t>Ease of Integration</a:t>
            </a:r>
          </a:p>
          <a:p>
            <a:pPr algn="l">
              <a:lnSpc>
                <a:spcPts val="3640"/>
              </a:lnSpc>
            </a:pPr>
          </a:p>
          <a:p>
            <a:pPr algn="l">
              <a:lnSpc>
                <a:spcPts val="3640"/>
              </a:lnSpc>
            </a:pPr>
            <a:r>
              <a:rPr lang="en-US" sz="2600">
                <a:solidFill>
                  <a:srgbClr val="FFFFFF"/>
                </a:solidFill>
                <a:latin typeface="Codec Pro"/>
                <a:ea typeface="Codec Pro"/>
                <a:cs typeface="Codec Pro"/>
                <a:sym typeface="Codec Pro"/>
              </a:rPr>
              <a:t>Cost-effectiveness</a:t>
            </a:r>
          </a:p>
          <a:p>
            <a:pPr algn="l">
              <a:lnSpc>
                <a:spcPts val="3640"/>
              </a:lnSpc>
            </a:pPr>
          </a:p>
          <a:p>
            <a:pPr algn="l">
              <a:lnSpc>
                <a:spcPts val="3640"/>
              </a:lnSpc>
            </a:pPr>
            <a:r>
              <a:rPr lang="en-US" sz="2600">
                <a:solidFill>
                  <a:srgbClr val="FFFFFF"/>
                </a:solidFill>
                <a:latin typeface="Codec Pro"/>
                <a:ea typeface="Codec Pro"/>
                <a:cs typeface="Codec Pro"/>
                <a:sym typeface="Codec Pro"/>
              </a:rPr>
              <a:t>Performance</a:t>
            </a:r>
          </a:p>
          <a:p>
            <a:pPr algn="l">
              <a:lnSpc>
                <a:spcPts val="2240"/>
              </a:lnSpc>
            </a:pPr>
            <a:r>
              <a:rPr lang="en-US" sz="1600">
                <a:solidFill>
                  <a:srgbClr val="FFFFFF"/>
                </a:solidFill>
                <a:latin typeface="Codec Pro"/>
                <a:ea typeface="Codec Pro"/>
                <a:cs typeface="Codec Pro"/>
                <a:sym typeface="Codec Pro"/>
              </a:rPr>
              <a:t>Models quality</a:t>
            </a:r>
          </a:p>
          <a:p>
            <a:pPr algn="l">
              <a:lnSpc>
                <a:spcPts val="3640"/>
              </a:lnSpc>
            </a:pPr>
          </a:p>
          <a:p>
            <a:pPr algn="l">
              <a:lnSpc>
                <a:spcPts val="3640"/>
              </a:lnSpc>
            </a:pPr>
            <a:r>
              <a:rPr lang="en-US" sz="2600">
                <a:solidFill>
                  <a:srgbClr val="FFFFFF"/>
                </a:solidFill>
                <a:latin typeface="Codec Pro"/>
                <a:ea typeface="Codec Pro"/>
                <a:cs typeface="Codec Pro"/>
                <a:sym typeface="Codec Pro"/>
              </a:rPr>
              <a:t>Performance</a:t>
            </a:r>
          </a:p>
          <a:p>
            <a:pPr algn="l">
              <a:lnSpc>
                <a:spcPts val="2239"/>
              </a:lnSpc>
            </a:pPr>
            <a:r>
              <a:rPr lang="en-US" sz="1599">
                <a:solidFill>
                  <a:srgbClr val="FFFFFF"/>
                </a:solidFill>
                <a:latin typeface="Codec Pro"/>
                <a:ea typeface="Codec Pro"/>
                <a:cs typeface="Codec Pro"/>
                <a:sym typeface="Codec Pro"/>
              </a:rPr>
              <a:t>User experience</a:t>
            </a:r>
          </a:p>
          <a:p>
            <a:pPr algn="l">
              <a:lnSpc>
                <a:spcPts val="3640"/>
              </a:lnSpc>
            </a:pPr>
          </a:p>
          <a:p>
            <a:pPr algn="l">
              <a:lnSpc>
                <a:spcPts val="3640"/>
              </a:lnSpc>
            </a:pPr>
            <a:r>
              <a:rPr lang="en-US" sz="2600">
                <a:solidFill>
                  <a:srgbClr val="FFFFFF"/>
                </a:solidFill>
                <a:latin typeface="Codec Pro"/>
                <a:ea typeface="Codec Pro"/>
                <a:cs typeface="Codec Pro"/>
                <a:sym typeface="Codec Pro"/>
              </a:rPr>
              <a:t>Customization</a:t>
            </a:r>
          </a:p>
          <a:p>
            <a:pPr algn="l">
              <a:lnSpc>
                <a:spcPts val="2240"/>
              </a:lnSpc>
              <a:spcBef>
                <a:spcPct val="0"/>
              </a:spcBef>
            </a:pPr>
            <a:r>
              <a:rPr lang="en-US" sz="1600">
                <a:solidFill>
                  <a:srgbClr val="FFFFFF"/>
                </a:solidFill>
                <a:latin typeface="Codec Pro"/>
                <a:ea typeface="Codec Pro"/>
                <a:cs typeface="Codec Pro"/>
                <a:sym typeface="Codec Pro"/>
              </a:rPr>
              <a:t>Fine-tuning, Multimodality</a:t>
            </a:r>
          </a:p>
        </p:txBody>
      </p:sp>
      <p:sp>
        <p:nvSpPr>
          <p:cNvPr name="TextBox 14" id="14"/>
          <p:cNvSpPr txBox="true"/>
          <p:nvPr/>
        </p:nvSpPr>
        <p:spPr>
          <a:xfrm rot="0">
            <a:off x="5088089" y="2319206"/>
            <a:ext cx="2232770" cy="9531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Commercial Solutions</a:t>
            </a:r>
          </a:p>
        </p:txBody>
      </p:sp>
      <p:sp>
        <p:nvSpPr>
          <p:cNvPr name="TextBox 15" id="15"/>
          <p:cNvSpPr txBox="true"/>
          <p:nvPr/>
        </p:nvSpPr>
        <p:spPr>
          <a:xfrm rot="0">
            <a:off x="1673566" y="2319206"/>
            <a:ext cx="2232770" cy="9531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E.ON requirements</a:t>
            </a:r>
          </a:p>
        </p:txBody>
      </p:sp>
      <p:sp>
        <p:nvSpPr>
          <p:cNvPr name="TextBox 16" id="16"/>
          <p:cNvSpPr txBox="true"/>
          <p:nvPr/>
        </p:nvSpPr>
        <p:spPr>
          <a:xfrm rot="0">
            <a:off x="1019175" y="9776645"/>
            <a:ext cx="11560150" cy="336550"/>
          </a:xfrm>
          <a:prstGeom prst="rect">
            <a:avLst/>
          </a:prstGeom>
        </p:spPr>
        <p:txBody>
          <a:bodyPr anchor="t" rtlCol="false" tIns="0" lIns="0" bIns="0" rIns="0">
            <a:spAutoFit/>
          </a:bodyPr>
          <a:lstStyle/>
          <a:p>
            <a:pPr algn="l">
              <a:lnSpc>
                <a:spcPts val="1399"/>
              </a:lnSpc>
              <a:spcBef>
                <a:spcPct val="0"/>
              </a:spcBef>
            </a:pPr>
            <a:r>
              <a:rPr lang="en-US" sz="999">
                <a:solidFill>
                  <a:srgbClr val="FFFFFF"/>
                </a:solidFill>
                <a:latin typeface="Open Sans"/>
                <a:ea typeface="Open Sans"/>
                <a:cs typeface="Open Sans"/>
                <a:sym typeface="Open Sans"/>
              </a:rPr>
              <a:t>Source: </a:t>
            </a:r>
            <a:r>
              <a:rPr lang="en-US" sz="999">
                <a:solidFill>
                  <a:srgbClr val="FFFFFF"/>
                </a:solidFill>
                <a:latin typeface="Open Sans"/>
                <a:ea typeface="Open Sans"/>
                <a:cs typeface="Open Sans"/>
                <a:sym typeface="Open Sans"/>
              </a:rPr>
              <a:t>[7] HatchWorks, "Open Source vs Closed LLMs: A Comprehensive Guide," [Online]. Available: https://hatchworks.com/blog/gen-ai/open-source-vs-closed-llms-guide/. [Accessed: Jul. 9, 2024].</a:t>
            </a:r>
          </a:p>
          <a:p>
            <a:pPr algn="l">
              <a:lnSpc>
                <a:spcPts val="1399"/>
              </a:lnSpc>
              <a:spcBef>
                <a:spcPct val="0"/>
              </a:spcBef>
            </a:pPr>
          </a:p>
        </p:txBody>
      </p:sp>
      <p:sp>
        <p:nvSpPr>
          <p:cNvPr name="TextBox 17" id="17"/>
          <p:cNvSpPr txBox="true"/>
          <p:nvPr/>
        </p:nvSpPr>
        <p:spPr>
          <a:xfrm rot="0">
            <a:off x="17735301" y="9677083"/>
            <a:ext cx="127992"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AutoShape 2" id="2"/>
          <p:cNvSpPr/>
          <p:nvPr/>
        </p:nvSpPr>
        <p:spPr>
          <a:xfrm flipH="true">
            <a:off x="4917711" y="2423981"/>
            <a:ext cx="0" cy="7143115"/>
          </a:xfrm>
          <a:prstGeom prst="line">
            <a:avLst/>
          </a:prstGeom>
          <a:ln cap="flat" w="38100">
            <a:solidFill>
              <a:srgbClr val="FFFFFF"/>
            </a:solidFill>
            <a:prstDash val="solid"/>
            <a:headEnd type="none" len="sm" w="sm"/>
            <a:tailEnd type="none" len="sm" w="sm"/>
          </a:ln>
        </p:spPr>
      </p:sp>
      <p:sp>
        <p:nvSpPr>
          <p:cNvPr name="AutoShape 3" id="3"/>
          <p:cNvSpPr/>
          <p:nvPr/>
        </p:nvSpPr>
        <p:spPr>
          <a:xfrm>
            <a:off x="7473259" y="2423981"/>
            <a:ext cx="0" cy="7143115"/>
          </a:xfrm>
          <a:prstGeom prst="line">
            <a:avLst/>
          </a:prstGeom>
          <a:ln cap="flat" w="38100">
            <a:solidFill>
              <a:srgbClr val="FFFFFF"/>
            </a:solidFill>
            <a:prstDash val="solid"/>
            <a:headEnd type="none" len="sm" w="sm"/>
            <a:tailEnd type="none" len="sm" w="sm"/>
          </a:ln>
        </p:spPr>
      </p:sp>
      <p:sp>
        <p:nvSpPr>
          <p:cNvPr name="AutoShape 4" id="4"/>
          <p:cNvSpPr/>
          <p:nvPr/>
        </p:nvSpPr>
        <p:spPr>
          <a:xfrm flipH="true" flipV="true">
            <a:off x="1028700" y="3398031"/>
            <a:ext cx="6444559"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5869656" y="3696521"/>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69656" y="4614135"/>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856529" y="6610907"/>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869656" y="5510062"/>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869656" y="7702097"/>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869656" y="8798179"/>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FFFFFF"/>
                </a:solidFill>
                <a:latin typeface="Codec Pro Bold"/>
                <a:ea typeface="Codec Pro Bold"/>
                <a:cs typeface="Codec Pro Bold"/>
                <a:sym typeface="Codec Pro Bold"/>
              </a:rPr>
              <a:t>Problem</a:t>
            </a:r>
          </a:p>
          <a:p>
            <a:pPr algn="l">
              <a:lnSpc>
                <a:spcPts val="4480"/>
              </a:lnSpc>
              <a:spcBef>
                <a:spcPct val="0"/>
              </a:spcBef>
            </a:pPr>
            <a:r>
              <a:rPr lang="en-US" sz="3200">
                <a:solidFill>
                  <a:srgbClr val="FFFFFF"/>
                </a:solidFill>
                <a:latin typeface="Codec Pro"/>
                <a:ea typeface="Codec Pro"/>
                <a:cs typeface="Codec Pro"/>
                <a:sym typeface="Codec Pro"/>
              </a:rPr>
              <a:t>E.ON is currently facing critical challenges regarding commercial NLP solution</a:t>
            </a:r>
          </a:p>
        </p:txBody>
      </p:sp>
      <p:sp>
        <p:nvSpPr>
          <p:cNvPr name="Freeform 12" id="12"/>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7"/>
            <a:stretch>
              <a:fillRect l="0" t="0" r="0" b="0"/>
            </a:stretch>
          </a:blipFill>
        </p:spPr>
      </p:sp>
      <p:sp>
        <p:nvSpPr>
          <p:cNvPr name="Freeform 13" id="13"/>
          <p:cNvSpPr/>
          <p:nvPr/>
        </p:nvSpPr>
        <p:spPr>
          <a:xfrm flipH="false" flipV="false" rot="0">
            <a:off x="8102785" y="2423981"/>
            <a:ext cx="9261863" cy="5117622"/>
          </a:xfrm>
          <a:custGeom>
            <a:avLst/>
            <a:gdLst/>
            <a:ahLst/>
            <a:cxnLst/>
            <a:rect r="r" b="b" t="t" l="l"/>
            <a:pathLst>
              <a:path h="5117622" w="9261863">
                <a:moveTo>
                  <a:pt x="0" y="0"/>
                </a:moveTo>
                <a:lnTo>
                  <a:pt x="9261863" y="0"/>
                </a:lnTo>
                <a:lnTo>
                  <a:pt x="9261863" y="5117621"/>
                </a:lnTo>
                <a:lnTo>
                  <a:pt x="0" y="5117621"/>
                </a:lnTo>
                <a:lnTo>
                  <a:pt x="0" y="0"/>
                </a:lnTo>
                <a:close/>
              </a:path>
            </a:pathLst>
          </a:custGeom>
          <a:blipFill>
            <a:blip r:embed="rId8"/>
            <a:stretch>
              <a:fillRect l="0" t="0" r="0" b="0"/>
            </a:stretch>
          </a:blipFill>
        </p:spPr>
      </p:sp>
      <p:sp>
        <p:nvSpPr>
          <p:cNvPr name="Freeform 14" id="14"/>
          <p:cNvSpPr/>
          <p:nvPr/>
        </p:nvSpPr>
        <p:spPr>
          <a:xfrm flipH="false" flipV="false" rot="0">
            <a:off x="8818217" y="3800661"/>
            <a:ext cx="556316" cy="362301"/>
          </a:xfrm>
          <a:custGeom>
            <a:avLst/>
            <a:gdLst/>
            <a:ahLst/>
            <a:cxnLst/>
            <a:rect r="r" b="b" t="t" l="l"/>
            <a:pathLst>
              <a:path h="362301" w="556316">
                <a:moveTo>
                  <a:pt x="0" y="0"/>
                </a:moveTo>
                <a:lnTo>
                  <a:pt x="556316" y="0"/>
                </a:lnTo>
                <a:lnTo>
                  <a:pt x="556316" y="362300"/>
                </a:lnTo>
                <a:lnTo>
                  <a:pt x="0" y="362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028700" y="3657786"/>
            <a:ext cx="3745707" cy="5909310"/>
          </a:xfrm>
          <a:prstGeom prst="rect">
            <a:avLst/>
          </a:prstGeom>
        </p:spPr>
        <p:txBody>
          <a:bodyPr anchor="t" rtlCol="false" tIns="0" lIns="0" bIns="0" rIns="0">
            <a:spAutoFit/>
          </a:bodyPr>
          <a:lstStyle/>
          <a:p>
            <a:pPr algn="l">
              <a:lnSpc>
                <a:spcPts val="3640"/>
              </a:lnSpc>
            </a:pPr>
            <a:r>
              <a:rPr lang="en-US" sz="2600">
                <a:solidFill>
                  <a:srgbClr val="FFFFFF"/>
                </a:solidFill>
                <a:latin typeface="Codec Pro"/>
                <a:ea typeface="Codec Pro"/>
                <a:cs typeface="Codec Pro"/>
                <a:sym typeface="Codec Pro"/>
              </a:rPr>
              <a:t>Data privacy &amp; security</a:t>
            </a:r>
          </a:p>
          <a:p>
            <a:pPr algn="l">
              <a:lnSpc>
                <a:spcPts val="3640"/>
              </a:lnSpc>
            </a:pPr>
          </a:p>
          <a:p>
            <a:pPr algn="l">
              <a:lnSpc>
                <a:spcPts val="3640"/>
              </a:lnSpc>
            </a:pPr>
            <a:r>
              <a:rPr lang="en-US" sz="2600">
                <a:solidFill>
                  <a:srgbClr val="FFFFFF"/>
                </a:solidFill>
                <a:latin typeface="Codec Pro"/>
                <a:ea typeface="Codec Pro"/>
                <a:cs typeface="Codec Pro"/>
                <a:sym typeface="Codec Pro"/>
              </a:rPr>
              <a:t>Ease of Integration</a:t>
            </a:r>
          </a:p>
          <a:p>
            <a:pPr algn="l">
              <a:lnSpc>
                <a:spcPts val="3640"/>
              </a:lnSpc>
            </a:pPr>
          </a:p>
          <a:p>
            <a:pPr algn="l">
              <a:lnSpc>
                <a:spcPts val="3640"/>
              </a:lnSpc>
            </a:pPr>
            <a:r>
              <a:rPr lang="en-US" sz="2600">
                <a:solidFill>
                  <a:srgbClr val="FFFFFF"/>
                </a:solidFill>
                <a:latin typeface="Codec Pro"/>
                <a:ea typeface="Codec Pro"/>
                <a:cs typeface="Codec Pro"/>
                <a:sym typeface="Codec Pro"/>
              </a:rPr>
              <a:t>Cost-effectiveness</a:t>
            </a:r>
          </a:p>
          <a:p>
            <a:pPr algn="l">
              <a:lnSpc>
                <a:spcPts val="3640"/>
              </a:lnSpc>
            </a:pPr>
          </a:p>
          <a:p>
            <a:pPr algn="l">
              <a:lnSpc>
                <a:spcPts val="3640"/>
              </a:lnSpc>
            </a:pPr>
            <a:r>
              <a:rPr lang="en-US" sz="2600">
                <a:solidFill>
                  <a:srgbClr val="FFFFFF"/>
                </a:solidFill>
                <a:latin typeface="Codec Pro"/>
                <a:ea typeface="Codec Pro"/>
                <a:cs typeface="Codec Pro"/>
                <a:sym typeface="Codec Pro"/>
              </a:rPr>
              <a:t>Performance</a:t>
            </a:r>
          </a:p>
          <a:p>
            <a:pPr algn="l">
              <a:lnSpc>
                <a:spcPts val="2240"/>
              </a:lnSpc>
            </a:pPr>
            <a:r>
              <a:rPr lang="en-US" sz="1600">
                <a:solidFill>
                  <a:srgbClr val="FFFFFF"/>
                </a:solidFill>
                <a:latin typeface="Codec Pro"/>
                <a:ea typeface="Codec Pro"/>
                <a:cs typeface="Codec Pro"/>
                <a:sym typeface="Codec Pro"/>
              </a:rPr>
              <a:t>Models quality</a:t>
            </a:r>
          </a:p>
          <a:p>
            <a:pPr algn="l">
              <a:lnSpc>
                <a:spcPts val="3640"/>
              </a:lnSpc>
            </a:pPr>
          </a:p>
          <a:p>
            <a:pPr algn="l">
              <a:lnSpc>
                <a:spcPts val="3640"/>
              </a:lnSpc>
            </a:pPr>
            <a:r>
              <a:rPr lang="en-US" sz="2600">
                <a:solidFill>
                  <a:srgbClr val="FFFFFF"/>
                </a:solidFill>
                <a:latin typeface="Codec Pro"/>
                <a:ea typeface="Codec Pro"/>
                <a:cs typeface="Codec Pro"/>
                <a:sym typeface="Codec Pro"/>
              </a:rPr>
              <a:t>Performance</a:t>
            </a:r>
          </a:p>
          <a:p>
            <a:pPr algn="l">
              <a:lnSpc>
                <a:spcPts val="2239"/>
              </a:lnSpc>
            </a:pPr>
            <a:r>
              <a:rPr lang="en-US" sz="1599">
                <a:solidFill>
                  <a:srgbClr val="FFFFFF"/>
                </a:solidFill>
                <a:latin typeface="Codec Pro"/>
                <a:ea typeface="Codec Pro"/>
                <a:cs typeface="Codec Pro"/>
                <a:sym typeface="Codec Pro"/>
              </a:rPr>
              <a:t>User experience</a:t>
            </a:r>
          </a:p>
          <a:p>
            <a:pPr algn="l">
              <a:lnSpc>
                <a:spcPts val="3640"/>
              </a:lnSpc>
            </a:pPr>
          </a:p>
          <a:p>
            <a:pPr algn="l">
              <a:lnSpc>
                <a:spcPts val="3640"/>
              </a:lnSpc>
            </a:pPr>
            <a:r>
              <a:rPr lang="en-US" sz="2600">
                <a:solidFill>
                  <a:srgbClr val="FFFFFF"/>
                </a:solidFill>
                <a:latin typeface="Codec Pro"/>
                <a:ea typeface="Codec Pro"/>
                <a:cs typeface="Codec Pro"/>
                <a:sym typeface="Codec Pro"/>
              </a:rPr>
              <a:t>Customization</a:t>
            </a:r>
          </a:p>
          <a:p>
            <a:pPr algn="l">
              <a:lnSpc>
                <a:spcPts val="2240"/>
              </a:lnSpc>
              <a:spcBef>
                <a:spcPct val="0"/>
              </a:spcBef>
            </a:pPr>
            <a:r>
              <a:rPr lang="en-US" sz="1600">
                <a:solidFill>
                  <a:srgbClr val="FFFFFF"/>
                </a:solidFill>
                <a:latin typeface="Codec Pro"/>
                <a:ea typeface="Codec Pro"/>
                <a:cs typeface="Codec Pro"/>
                <a:sym typeface="Codec Pro"/>
              </a:rPr>
              <a:t>Fine-tuning, Multimodality</a:t>
            </a:r>
          </a:p>
        </p:txBody>
      </p:sp>
      <p:sp>
        <p:nvSpPr>
          <p:cNvPr name="TextBox 16" id="16"/>
          <p:cNvSpPr txBox="true"/>
          <p:nvPr/>
        </p:nvSpPr>
        <p:spPr>
          <a:xfrm rot="0">
            <a:off x="5088089" y="2319206"/>
            <a:ext cx="2232770" cy="9531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Commercial Solutions</a:t>
            </a:r>
          </a:p>
        </p:txBody>
      </p:sp>
      <p:sp>
        <p:nvSpPr>
          <p:cNvPr name="TextBox 17" id="17"/>
          <p:cNvSpPr txBox="true"/>
          <p:nvPr/>
        </p:nvSpPr>
        <p:spPr>
          <a:xfrm rot="0">
            <a:off x="1673566" y="2319206"/>
            <a:ext cx="2232770" cy="9531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E.ON requirements</a:t>
            </a:r>
          </a:p>
        </p:txBody>
      </p:sp>
      <p:sp>
        <p:nvSpPr>
          <p:cNvPr name="TextBox 18" id="18"/>
          <p:cNvSpPr txBox="true"/>
          <p:nvPr/>
        </p:nvSpPr>
        <p:spPr>
          <a:xfrm rot="0">
            <a:off x="8102785" y="7597322"/>
            <a:ext cx="8862116" cy="1913255"/>
          </a:xfrm>
          <a:prstGeom prst="rect">
            <a:avLst/>
          </a:prstGeom>
        </p:spPr>
        <p:txBody>
          <a:bodyPr anchor="t" rtlCol="false" tIns="0" lIns="0" bIns="0" rIns="0">
            <a:spAutoFit/>
          </a:bodyPr>
          <a:lstStyle/>
          <a:p>
            <a:pPr algn="l">
              <a:lnSpc>
                <a:spcPts val="3640"/>
              </a:lnSpc>
            </a:pPr>
            <a:r>
              <a:rPr lang="en-US" sz="2600">
                <a:solidFill>
                  <a:srgbClr val="FFFFFF"/>
                </a:solidFill>
                <a:latin typeface="Codec Pro Bold"/>
                <a:ea typeface="Codec Pro Bold"/>
                <a:cs typeface="Codec Pro Bold"/>
                <a:sym typeface="Codec Pro Bold"/>
              </a:rPr>
              <a:t>Assumptions:</a:t>
            </a:r>
          </a:p>
          <a:p>
            <a:pPr algn="l">
              <a:lnSpc>
                <a:spcPts val="2800"/>
              </a:lnSpc>
            </a:pPr>
            <a:r>
              <a:rPr lang="en-US" sz="2000">
                <a:solidFill>
                  <a:srgbClr val="FFFFFF"/>
                </a:solidFill>
                <a:latin typeface="Codec Pro"/>
                <a:ea typeface="Codec Pro"/>
                <a:cs typeface="Codec Pro"/>
                <a:sym typeface="Codec Pro"/>
              </a:rPr>
              <a:t>Avg price per million tokens (blend of input+output): 12.88€</a:t>
            </a:r>
          </a:p>
          <a:p>
            <a:pPr algn="l">
              <a:lnSpc>
                <a:spcPts val="2800"/>
              </a:lnSpc>
            </a:pPr>
            <a:r>
              <a:rPr lang="en-US" sz="2000">
                <a:solidFill>
                  <a:srgbClr val="FFFFFF"/>
                </a:solidFill>
                <a:latin typeface="Codec Pro"/>
                <a:ea typeface="Codec Pro"/>
                <a:cs typeface="Codec Pro"/>
                <a:sym typeface="Codec Pro"/>
              </a:rPr>
              <a:t>Nº tokens generated per worker per month: 10 000</a:t>
            </a:r>
          </a:p>
          <a:p>
            <a:pPr algn="l">
              <a:lnSpc>
                <a:spcPts val="2800"/>
              </a:lnSpc>
            </a:pPr>
            <a:r>
              <a:rPr lang="en-US" sz="2000">
                <a:solidFill>
                  <a:srgbClr val="FFFFFF"/>
                </a:solidFill>
                <a:latin typeface="Codec Pro"/>
                <a:ea typeface="Codec Pro"/>
                <a:cs typeface="Codec Pro"/>
                <a:sym typeface="Codec Pro"/>
              </a:rPr>
              <a:t>Working days per month: 22</a:t>
            </a:r>
          </a:p>
          <a:p>
            <a:pPr algn="l">
              <a:lnSpc>
                <a:spcPts val="2800"/>
              </a:lnSpc>
              <a:spcBef>
                <a:spcPct val="0"/>
              </a:spcBef>
            </a:pPr>
            <a:r>
              <a:rPr lang="en-US" sz="2000">
                <a:solidFill>
                  <a:srgbClr val="FFFFFF"/>
                </a:solidFill>
                <a:latin typeface="Codec Pro"/>
                <a:ea typeface="Codec Pro"/>
                <a:cs typeface="Codec Pro"/>
                <a:sym typeface="Codec Pro"/>
              </a:rPr>
              <a:t>Total number of workers: 74 000</a:t>
            </a:r>
          </a:p>
        </p:txBody>
      </p:sp>
      <p:sp>
        <p:nvSpPr>
          <p:cNvPr name="TextBox 19" id="19"/>
          <p:cNvSpPr txBox="true"/>
          <p:nvPr/>
        </p:nvSpPr>
        <p:spPr>
          <a:xfrm rot="0">
            <a:off x="1019175" y="9776645"/>
            <a:ext cx="11560150" cy="336550"/>
          </a:xfrm>
          <a:prstGeom prst="rect">
            <a:avLst/>
          </a:prstGeom>
        </p:spPr>
        <p:txBody>
          <a:bodyPr anchor="t" rtlCol="false" tIns="0" lIns="0" bIns="0" rIns="0">
            <a:spAutoFit/>
          </a:bodyPr>
          <a:lstStyle/>
          <a:p>
            <a:pPr algn="l">
              <a:lnSpc>
                <a:spcPts val="1399"/>
              </a:lnSpc>
              <a:spcBef>
                <a:spcPct val="0"/>
              </a:spcBef>
            </a:pPr>
            <a:r>
              <a:rPr lang="en-US" sz="999">
                <a:solidFill>
                  <a:srgbClr val="FFFFFF"/>
                </a:solidFill>
                <a:latin typeface="Open Sans"/>
                <a:ea typeface="Open Sans"/>
                <a:cs typeface="Open Sans"/>
                <a:sym typeface="Open Sans"/>
              </a:rPr>
              <a:t>Source: </a:t>
            </a:r>
            <a:r>
              <a:rPr lang="en-US" sz="999">
                <a:solidFill>
                  <a:srgbClr val="FFFFFF"/>
                </a:solidFill>
                <a:latin typeface="Open Sans"/>
                <a:ea typeface="Open Sans"/>
                <a:cs typeface="Open Sans"/>
                <a:sym typeface="Open Sans"/>
              </a:rPr>
              <a:t>[7] HatchWorks, "Open Source vs Closed LLMs: A Comprehensive Guide," [Online]. Available: https://hatchworks.com/blog/gen-ai/open-source-vs-closed-llms-guide/. [Accessed: Jul. 9, 2024].</a:t>
            </a:r>
          </a:p>
          <a:p>
            <a:pPr algn="l">
              <a:lnSpc>
                <a:spcPts val="1399"/>
              </a:lnSpc>
              <a:spcBef>
                <a:spcPct val="0"/>
              </a:spcBef>
            </a:pPr>
            <a:r>
              <a:rPr lang="en-US" sz="999">
                <a:solidFill>
                  <a:srgbClr val="FFFFFF"/>
                </a:solidFill>
                <a:latin typeface="Open Sans"/>
                <a:ea typeface="Open Sans"/>
                <a:cs typeface="Open Sans"/>
                <a:sym typeface="Open Sans"/>
              </a:rPr>
              <a:t>[6] Artificial Analysis, "Artificial Intelligence and Analysis," [Online]. Available: https://artificialanalysis.ai/. [Accessed: Jul. 9, 2024].</a:t>
            </a:r>
          </a:p>
        </p:txBody>
      </p:sp>
      <p:sp>
        <p:nvSpPr>
          <p:cNvPr name="TextBox 20" id="20"/>
          <p:cNvSpPr txBox="true"/>
          <p:nvPr/>
        </p:nvSpPr>
        <p:spPr>
          <a:xfrm rot="0">
            <a:off x="17735301" y="9677083"/>
            <a:ext cx="139526"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AutoShape 2" id="2"/>
          <p:cNvSpPr/>
          <p:nvPr/>
        </p:nvSpPr>
        <p:spPr>
          <a:xfrm flipH="true">
            <a:off x="4917711" y="2423981"/>
            <a:ext cx="0" cy="7143115"/>
          </a:xfrm>
          <a:prstGeom prst="line">
            <a:avLst/>
          </a:prstGeom>
          <a:ln cap="flat" w="38100">
            <a:solidFill>
              <a:srgbClr val="FFFFFF"/>
            </a:solidFill>
            <a:prstDash val="solid"/>
            <a:headEnd type="none" len="sm" w="sm"/>
            <a:tailEnd type="none" len="sm" w="sm"/>
          </a:ln>
        </p:spPr>
      </p:sp>
      <p:sp>
        <p:nvSpPr>
          <p:cNvPr name="AutoShape 3" id="3"/>
          <p:cNvSpPr/>
          <p:nvPr/>
        </p:nvSpPr>
        <p:spPr>
          <a:xfrm>
            <a:off x="7473259" y="2423981"/>
            <a:ext cx="0" cy="7143115"/>
          </a:xfrm>
          <a:prstGeom prst="line">
            <a:avLst/>
          </a:prstGeom>
          <a:ln cap="flat" w="38100">
            <a:solidFill>
              <a:srgbClr val="FFFFFF"/>
            </a:solidFill>
            <a:prstDash val="solid"/>
            <a:headEnd type="none" len="sm" w="sm"/>
            <a:tailEnd type="none" len="sm" w="sm"/>
          </a:ln>
        </p:spPr>
      </p:sp>
      <p:sp>
        <p:nvSpPr>
          <p:cNvPr name="AutoShape 4" id="4"/>
          <p:cNvSpPr/>
          <p:nvPr/>
        </p:nvSpPr>
        <p:spPr>
          <a:xfrm>
            <a:off x="10365768" y="2457001"/>
            <a:ext cx="0" cy="782320"/>
          </a:xfrm>
          <a:prstGeom prst="line">
            <a:avLst/>
          </a:prstGeom>
          <a:ln cap="flat" w="38100">
            <a:solidFill>
              <a:srgbClr val="FFFFFF"/>
            </a:solidFill>
            <a:prstDash val="solid"/>
            <a:headEnd type="none" len="sm" w="sm"/>
            <a:tailEnd type="none" len="sm" w="sm"/>
          </a:ln>
        </p:spPr>
      </p:sp>
      <p:sp>
        <p:nvSpPr>
          <p:cNvPr name="AutoShape 5" id="5"/>
          <p:cNvSpPr/>
          <p:nvPr/>
        </p:nvSpPr>
        <p:spPr>
          <a:xfrm flipH="true">
            <a:off x="1028700" y="3398031"/>
            <a:ext cx="1623060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869656" y="3696521"/>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511484" y="3696521"/>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511484" y="4657148"/>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062528" y="4601342"/>
            <a:ext cx="81472" cy="298982"/>
          </a:xfrm>
          <a:custGeom>
            <a:avLst/>
            <a:gdLst/>
            <a:ahLst/>
            <a:cxnLst/>
            <a:rect r="r" b="b" t="t" l="l"/>
            <a:pathLst>
              <a:path h="298982" w="81472">
                <a:moveTo>
                  <a:pt x="0" y="0"/>
                </a:moveTo>
                <a:lnTo>
                  <a:pt x="81472" y="0"/>
                </a:lnTo>
                <a:lnTo>
                  <a:pt x="81472" y="298982"/>
                </a:lnTo>
                <a:lnTo>
                  <a:pt x="0" y="298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9062528" y="3616011"/>
            <a:ext cx="81472" cy="298982"/>
          </a:xfrm>
          <a:custGeom>
            <a:avLst/>
            <a:gdLst/>
            <a:ahLst/>
            <a:cxnLst/>
            <a:rect r="r" b="b" t="t" l="l"/>
            <a:pathLst>
              <a:path h="298982" w="81472">
                <a:moveTo>
                  <a:pt x="0" y="0"/>
                </a:moveTo>
                <a:lnTo>
                  <a:pt x="81472" y="0"/>
                </a:lnTo>
                <a:lnTo>
                  <a:pt x="81472" y="298981"/>
                </a:lnTo>
                <a:lnTo>
                  <a:pt x="0" y="29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511484" y="5541856"/>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511484" y="6610907"/>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511484" y="7733890"/>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062528" y="5419725"/>
            <a:ext cx="81472" cy="298982"/>
          </a:xfrm>
          <a:custGeom>
            <a:avLst/>
            <a:gdLst/>
            <a:ahLst/>
            <a:cxnLst/>
            <a:rect r="r" b="b" t="t" l="l"/>
            <a:pathLst>
              <a:path h="298982" w="81472">
                <a:moveTo>
                  <a:pt x="0" y="0"/>
                </a:moveTo>
                <a:lnTo>
                  <a:pt x="81472" y="0"/>
                </a:lnTo>
                <a:lnTo>
                  <a:pt x="81472" y="298982"/>
                </a:lnTo>
                <a:lnTo>
                  <a:pt x="0" y="298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9062528" y="6488777"/>
            <a:ext cx="81472" cy="298982"/>
          </a:xfrm>
          <a:custGeom>
            <a:avLst/>
            <a:gdLst/>
            <a:ahLst/>
            <a:cxnLst/>
            <a:rect r="r" b="b" t="t" l="l"/>
            <a:pathLst>
              <a:path h="298982" w="81472">
                <a:moveTo>
                  <a:pt x="0" y="0"/>
                </a:moveTo>
                <a:lnTo>
                  <a:pt x="81472" y="0"/>
                </a:lnTo>
                <a:lnTo>
                  <a:pt x="81472" y="298981"/>
                </a:lnTo>
                <a:lnTo>
                  <a:pt x="0" y="29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9062528" y="7678085"/>
            <a:ext cx="81472" cy="298982"/>
          </a:xfrm>
          <a:custGeom>
            <a:avLst/>
            <a:gdLst/>
            <a:ahLst/>
            <a:cxnLst/>
            <a:rect r="r" b="b" t="t" l="l"/>
            <a:pathLst>
              <a:path h="298982" w="81472">
                <a:moveTo>
                  <a:pt x="0" y="0"/>
                </a:moveTo>
                <a:lnTo>
                  <a:pt x="81472" y="0"/>
                </a:lnTo>
                <a:lnTo>
                  <a:pt x="81472" y="298981"/>
                </a:lnTo>
                <a:lnTo>
                  <a:pt x="0" y="29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5869656" y="4614135"/>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5856529" y="6610907"/>
            <a:ext cx="682764" cy="486352"/>
          </a:xfrm>
          <a:custGeom>
            <a:avLst/>
            <a:gdLst/>
            <a:ahLst/>
            <a:cxnLst/>
            <a:rect r="r" b="b" t="t" l="l"/>
            <a:pathLst>
              <a:path h="486352" w="682764">
                <a:moveTo>
                  <a:pt x="0" y="0"/>
                </a:moveTo>
                <a:lnTo>
                  <a:pt x="682763" y="0"/>
                </a:lnTo>
                <a:lnTo>
                  <a:pt x="682763"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8511484" y="8826754"/>
            <a:ext cx="682764" cy="486352"/>
          </a:xfrm>
          <a:custGeom>
            <a:avLst/>
            <a:gdLst/>
            <a:ahLst/>
            <a:cxnLst/>
            <a:rect r="r" b="b" t="t" l="l"/>
            <a:pathLst>
              <a:path h="486352" w="682764">
                <a:moveTo>
                  <a:pt x="0" y="0"/>
                </a:moveTo>
                <a:lnTo>
                  <a:pt x="682764" y="0"/>
                </a:lnTo>
                <a:lnTo>
                  <a:pt x="682764" y="486352"/>
                </a:lnTo>
                <a:lnTo>
                  <a:pt x="0" y="486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9062528" y="8770949"/>
            <a:ext cx="81472" cy="298982"/>
          </a:xfrm>
          <a:custGeom>
            <a:avLst/>
            <a:gdLst/>
            <a:ahLst/>
            <a:cxnLst/>
            <a:rect r="r" b="b" t="t" l="l"/>
            <a:pathLst>
              <a:path h="298982" w="81472">
                <a:moveTo>
                  <a:pt x="0" y="0"/>
                </a:moveTo>
                <a:lnTo>
                  <a:pt x="81472" y="0"/>
                </a:lnTo>
                <a:lnTo>
                  <a:pt x="81472" y="298981"/>
                </a:lnTo>
                <a:lnTo>
                  <a:pt x="0" y="2989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5869656" y="5510062"/>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5869656" y="7702097"/>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5869656" y="8798179"/>
            <a:ext cx="669637" cy="549939"/>
          </a:xfrm>
          <a:custGeom>
            <a:avLst/>
            <a:gdLst/>
            <a:ahLst/>
            <a:cxnLst/>
            <a:rect r="r" b="b" t="t" l="l"/>
            <a:pathLst>
              <a:path h="549939" w="669637">
                <a:moveTo>
                  <a:pt x="0" y="0"/>
                </a:moveTo>
                <a:lnTo>
                  <a:pt x="669636" y="0"/>
                </a:lnTo>
                <a:lnTo>
                  <a:pt x="669636" y="549939"/>
                </a:lnTo>
                <a:lnTo>
                  <a:pt x="0" y="549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9787960" y="3798081"/>
            <a:ext cx="772966" cy="233822"/>
          </a:xfrm>
          <a:custGeom>
            <a:avLst/>
            <a:gdLst/>
            <a:ahLst/>
            <a:cxnLst/>
            <a:rect r="r" b="b" t="t" l="l"/>
            <a:pathLst>
              <a:path h="233822" w="772966">
                <a:moveTo>
                  <a:pt x="0" y="0"/>
                </a:moveTo>
                <a:lnTo>
                  <a:pt x="772966" y="0"/>
                </a:lnTo>
                <a:lnTo>
                  <a:pt x="772966" y="233822"/>
                </a:lnTo>
                <a:lnTo>
                  <a:pt x="0" y="2338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true" rot="0">
            <a:off x="9787960" y="4708621"/>
            <a:ext cx="772966" cy="233822"/>
          </a:xfrm>
          <a:custGeom>
            <a:avLst/>
            <a:gdLst/>
            <a:ahLst/>
            <a:cxnLst/>
            <a:rect r="r" b="b" t="t" l="l"/>
            <a:pathLst>
              <a:path h="233822" w="772966">
                <a:moveTo>
                  <a:pt x="0" y="233822"/>
                </a:moveTo>
                <a:lnTo>
                  <a:pt x="772966" y="233822"/>
                </a:lnTo>
                <a:lnTo>
                  <a:pt x="772966" y="0"/>
                </a:lnTo>
                <a:lnTo>
                  <a:pt x="0" y="0"/>
                </a:lnTo>
                <a:lnTo>
                  <a:pt x="0" y="23382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9787960" y="5618718"/>
            <a:ext cx="772966" cy="233822"/>
          </a:xfrm>
          <a:custGeom>
            <a:avLst/>
            <a:gdLst/>
            <a:ahLst/>
            <a:cxnLst/>
            <a:rect r="r" b="b" t="t" l="l"/>
            <a:pathLst>
              <a:path h="233822" w="772966">
                <a:moveTo>
                  <a:pt x="0" y="0"/>
                </a:moveTo>
                <a:lnTo>
                  <a:pt x="772966" y="0"/>
                </a:lnTo>
                <a:lnTo>
                  <a:pt x="772966" y="233822"/>
                </a:lnTo>
                <a:lnTo>
                  <a:pt x="0" y="2338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true" rot="0">
            <a:off x="9787960" y="6737172"/>
            <a:ext cx="772966" cy="233822"/>
          </a:xfrm>
          <a:custGeom>
            <a:avLst/>
            <a:gdLst/>
            <a:ahLst/>
            <a:cxnLst/>
            <a:rect r="r" b="b" t="t" l="l"/>
            <a:pathLst>
              <a:path h="233822" w="772966">
                <a:moveTo>
                  <a:pt x="0" y="233822"/>
                </a:moveTo>
                <a:lnTo>
                  <a:pt x="772966" y="233822"/>
                </a:lnTo>
                <a:lnTo>
                  <a:pt x="772966" y="0"/>
                </a:lnTo>
                <a:lnTo>
                  <a:pt x="0" y="0"/>
                </a:lnTo>
                <a:lnTo>
                  <a:pt x="0" y="23382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0">
            <a:off x="9787960" y="8953019"/>
            <a:ext cx="772966" cy="233822"/>
          </a:xfrm>
          <a:custGeom>
            <a:avLst/>
            <a:gdLst/>
            <a:ahLst/>
            <a:cxnLst/>
            <a:rect r="r" b="b" t="t" l="l"/>
            <a:pathLst>
              <a:path h="233822" w="772966">
                <a:moveTo>
                  <a:pt x="0" y="0"/>
                </a:moveTo>
                <a:lnTo>
                  <a:pt x="772966" y="0"/>
                </a:lnTo>
                <a:lnTo>
                  <a:pt x="772966" y="233823"/>
                </a:lnTo>
                <a:lnTo>
                  <a:pt x="0" y="2338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9" id="29"/>
          <p:cNvSpPr txBox="true"/>
          <p:nvPr/>
        </p:nvSpPr>
        <p:spPr>
          <a:xfrm rot="0">
            <a:off x="1028700" y="3657786"/>
            <a:ext cx="3745707" cy="5909310"/>
          </a:xfrm>
          <a:prstGeom prst="rect">
            <a:avLst/>
          </a:prstGeom>
        </p:spPr>
        <p:txBody>
          <a:bodyPr anchor="t" rtlCol="false" tIns="0" lIns="0" bIns="0" rIns="0">
            <a:spAutoFit/>
          </a:bodyPr>
          <a:lstStyle/>
          <a:p>
            <a:pPr algn="l">
              <a:lnSpc>
                <a:spcPts val="3640"/>
              </a:lnSpc>
            </a:pPr>
            <a:r>
              <a:rPr lang="en-US" sz="2600">
                <a:solidFill>
                  <a:srgbClr val="FFFFFF"/>
                </a:solidFill>
                <a:latin typeface="Codec Pro"/>
                <a:ea typeface="Codec Pro"/>
                <a:cs typeface="Codec Pro"/>
                <a:sym typeface="Codec Pro"/>
              </a:rPr>
              <a:t>Data privacy &amp; security</a:t>
            </a:r>
          </a:p>
          <a:p>
            <a:pPr algn="l">
              <a:lnSpc>
                <a:spcPts val="3640"/>
              </a:lnSpc>
            </a:pPr>
          </a:p>
          <a:p>
            <a:pPr algn="l">
              <a:lnSpc>
                <a:spcPts val="3640"/>
              </a:lnSpc>
            </a:pPr>
            <a:r>
              <a:rPr lang="en-US" sz="2600">
                <a:solidFill>
                  <a:srgbClr val="FFFFFF"/>
                </a:solidFill>
                <a:latin typeface="Codec Pro"/>
                <a:ea typeface="Codec Pro"/>
                <a:cs typeface="Codec Pro"/>
                <a:sym typeface="Codec Pro"/>
              </a:rPr>
              <a:t>Ease of Integration</a:t>
            </a:r>
          </a:p>
          <a:p>
            <a:pPr algn="l">
              <a:lnSpc>
                <a:spcPts val="3640"/>
              </a:lnSpc>
            </a:pPr>
          </a:p>
          <a:p>
            <a:pPr algn="l">
              <a:lnSpc>
                <a:spcPts val="3640"/>
              </a:lnSpc>
            </a:pPr>
            <a:r>
              <a:rPr lang="en-US" sz="2600">
                <a:solidFill>
                  <a:srgbClr val="FFFFFF"/>
                </a:solidFill>
                <a:latin typeface="Codec Pro"/>
                <a:ea typeface="Codec Pro"/>
                <a:cs typeface="Codec Pro"/>
                <a:sym typeface="Codec Pro"/>
              </a:rPr>
              <a:t>Cost-effectiveness</a:t>
            </a:r>
          </a:p>
          <a:p>
            <a:pPr algn="l">
              <a:lnSpc>
                <a:spcPts val="3640"/>
              </a:lnSpc>
            </a:pPr>
          </a:p>
          <a:p>
            <a:pPr algn="l">
              <a:lnSpc>
                <a:spcPts val="3640"/>
              </a:lnSpc>
            </a:pPr>
            <a:r>
              <a:rPr lang="en-US" sz="2600">
                <a:solidFill>
                  <a:srgbClr val="FFFFFF"/>
                </a:solidFill>
                <a:latin typeface="Codec Pro"/>
                <a:ea typeface="Codec Pro"/>
                <a:cs typeface="Codec Pro"/>
                <a:sym typeface="Codec Pro"/>
              </a:rPr>
              <a:t>Performance</a:t>
            </a:r>
          </a:p>
          <a:p>
            <a:pPr algn="l">
              <a:lnSpc>
                <a:spcPts val="2240"/>
              </a:lnSpc>
            </a:pPr>
            <a:r>
              <a:rPr lang="en-US" sz="1600">
                <a:solidFill>
                  <a:srgbClr val="FFFFFF"/>
                </a:solidFill>
                <a:latin typeface="Codec Pro"/>
                <a:ea typeface="Codec Pro"/>
                <a:cs typeface="Codec Pro"/>
                <a:sym typeface="Codec Pro"/>
              </a:rPr>
              <a:t>Models quality</a:t>
            </a:r>
          </a:p>
          <a:p>
            <a:pPr algn="l">
              <a:lnSpc>
                <a:spcPts val="3640"/>
              </a:lnSpc>
            </a:pPr>
          </a:p>
          <a:p>
            <a:pPr algn="l">
              <a:lnSpc>
                <a:spcPts val="3640"/>
              </a:lnSpc>
            </a:pPr>
            <a:r>
              <a:rPr lang="en-US" sz="2600">
                <a:solidFill>
                  <a:srgbClr val="FFFFFF"/>
                </a:solidFill>
                <a:latin typeface="Codec Pro"/>
                <a:ea typeface="Codec Pro"/>
                <a:cs typeface="Codec Pro"/>
                <a:sym typeface="Codec Pro"/>
              </a:rPr>
              <a:t>Performance</a:t>
            </a:r>
          </a:p>
          <a:p>
            <a:pPr algn="l">
              <a:lnSpc>
                <a:spcPts val="2239"/>
              </a:lnSpc>
            </a:pPr>
            <a:r>
              <a:rPr lang="en-US" sz="1599">
                <a:solidFill>
                  <a:srgbClr val="FFFFFF"/>
                </a:solidFill>
                <a:latin typeface="Codec Pro"/>
                <a:ea typeface="Codec Pro"/>
                <a:cs typeface="Codec Pro"/>
                <a:sym typeface="Codec Pro"/>
              </a:rPr>
              <a:t>User experience</a:t>
            </a:r>
          </a:p>
          <a:p>
            <a:pPr algn="l">
              <a:lnSpc>
                <a:spcPts val="3640"/>
              </a:lnSpc>
            </a:pPr>
          </a:p>
          <a:p>
            <a:pPr algn="l">
              <a:lnSpc>
                <a:spcPts val="3640"/>
              </a:lnSpc>
            </a:pPr>
            <a:r>
              <a:rPr lang="en-US" sz="2600">
                <a:solidFill>
                  <a:srgbClr val="FFFFFF"/>
                </a:solidFill>
                <a:latin typeface="Codec Pro"/>
                <a:ea typeface="Codec Pro"/>
                <a:cs typeface="Codec Pro"/>
                <a:sym typeface="Codec Pro"/>
              </a:rPr>
              <a:t>Customization</a:t>
            </a:r>
          </a:p>
          <a:p>
            <a:pPr algn="l">
              <a:lnSpc>
                <a:spcPts val="2240"/>
              </a:lnSpc>
              <a:spcBef>
                <a:spcPct val="0"/>
              </a:spcBef>
            </a:pPr>
            <a:r>
              <a:rPr lang="en-US" sz="1600">
                <a:solidFill>
                  <a:srgbClr val="FFFFFF"/>
                </a:solidFill>
                <a:latin typeface="Codec Pro"/>
                <a:ea typeface="Codec Pro"/>
                <a:cs typeface="Codec Pro"/>
                <a:sym typeface="Codec Pro"/>
              </a:rPr>
              <a:t>Fine-tuning, Multimodality</a:t>
            </a:r>
          </a:p>
        </p:txBody>
      </p:sp>
      <p:sp>
        <p:nvSpPr>
          <p:cNvPr name="TextBox 30" id="30"/>
          <p:cNvSpPr txBox="true"/>
          <p:nvPr/>
        </p:nvSpPr>
        <p:spPr>
          <a:xfrm rot="0">
            <a:off x="1028700" y="612450"/>
            <a:ext cx="16230600" cy="1434465"/>
          </a:xfrm>
          <a:prstGeom prst="rect">
            <a:avLst/>
          </a:prstGeom>
        </p:spPr>
        <p:txBody>
          <a:bodyPr anchor="t" rtlCol="false" tIns="0" lIns="0" bIns="0" rIns="0">
            <a:spAutoFit/>
          </a:bodyPr>
          <a:lstStyle/>
          <a:p>
            <a:pPr algn="l">
              <a:lnSpc>
                <a:spcPts val="6439"/>
              </a:lnSpc>
            </a:pPr>
            <a:r>
              <a:rPr lang="en-US" sz="4599">
                <a:solidFill>
                  <a:srgbClr val="FFFFFF"/>
                </a:solidFill>
                <a:latin typeface="Codec Pro Bold"/>
                <a:ea typeface="Codec Pro Bold"/>
                <a:cs typeface="Codec Pro Bold"/>
                <a:sym typeface="Codec Pro Bold"/>
              </a:rPr>
              <a:t>Opportunity</a:t>
            </a:r>
          </a:p>
          <a:p>
            <a:pPr algn="l">
              <a:lnSpc>
                <a:spcPts val="4480"/>
              </a:lnSpc>
              <a:spcBef>
                <a:spcPct val="0"/>
              </a:spcBef>
            </a:pPr>
            <a:r>
              <a:rPr lang="en-US" sz="3200">
                <a:solidFill>
                  <a:srgbClr val="FFFFFF"/>
                </a:solidFill>
                <a:latin typeface="Codec Pro"/>
                <a:ea typeface="Codec Pro"/>
                <a:cs typeface="Codec Pro"/>
                <a:sym typeface="Codec Pro"/>
              </a:rPr>
              <a:t>Leveraging open source LLM’s could be an alternative to commercial offerings</a:t>
            </a:r>
          </a:p>
        </p:txBody>
      </p:sp>
      <p:sp>
        <p:nvSpPr>
          <p:cNvPr name="TextBox 31" id="31"/>
          <p:cNvSpPr txBox="true"/>
          <p:nvPr/>
        </p:nvSpPr>
        <p:spPr>
          <a:xfrm rot="0">
            <a:off x="5088089" y="2319206"/>
            <a:ext cx="2232770" cy="9531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Commercial Solutions</a:t>
            </a:r>
          </a:p>
        </p:txBody>
      </p:sp>
      <p:sp>
        <p:nvSpPr>
          <p:cNvPr name="TextBox 32" id="32"/>
          <p:cNvSpPr txBox="true"/>
          <p:nvPr/>
        </p:nvSpPr>
        <p:spPr>
          <a:xfrm rot="0">
            <a:off x="7663759" y="2319206"/>
            <a:ext cx="2378214" cy="9531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Open-source solutions</a:t>
            </a:r>
          </a:p>
        </p:txBody>
      </p:sp>
      <p:sp>
        <p:nvSpPr>
          <p:cNvPr name="TextBox 33" id="33"/>
          <p:cNvSpPr txBox="true"/>
          <p:nvPr/>
        </p:nvSpPr>
        <p:spPr>
          <a:xfrm rot="0">
            <a:off x="12344142" y="2352226"/>
            <a:ext cx="3317783" cy="4959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Required resources</a:t>
            </a:r>
          </a:p>
        </p:txBody>
      </p:sp>
      <p:sp>
        <p:nvSpPr>
          <p:cNvPr name="TextBox 34" id="34"/>
          <p:cNvSpPr txBox="true"/>
          <p:nvPr/>
        </p:nvSpPr>
        <p:spPr>
          <a:xfrm rot="0">
            <a:off x="10931015" y="8750569"/>
            <a:ext cx="6144037" cy="5784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Codec Pro"/>
                <a:ea typeface="Codec Pro"/>
                <a:cs typeface="Codec Pro"/>
                <a:sym typeface="Codec Pro"/>
              </a:rPr>
              <a:t>Significant technical expertise to modify and maintain the models.</a:t>
            </a:r>
          </a:p>
        </p:txBody>
      </p:sp>
      <p:sp>
        <p:nvSpPr>
          <p:cNvPr name="TextBox 35" id="35"/>
          <p:cNvSpPr txBox="true"/>
          <p:nvPr/>
        </p:nvSpPr>
        <p:spPr>
          <a:xfrm rot="0">
            <a:off x="10931015" y="5462452"/>
            <a:ext cx="6144037" cy="5784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Codec Pro"/>
                <a:ea typeface="Codec Pro"/>
                <a:cs typeface="Codec Pro"/>
                <a:sym typeface="Codec Pro"/>
              </a:rPr>
              <a:t>Significant technical expertise on</a:t>
            </a:r>
            <a:r>
              <a:rPr lang="en-US" sz="1599">
                <a:solidFill>
                  <a:srgbClr val="FFFFFF"/>
                </a:solidFill>
                <a:latin typeface="Codec Pro"/>
                <a:ea typeface="Codec Pro"/>
                <a:cs typeface="Codec Pro"/>
                <a:sym typeface="Codec Pro"/>
              </a:rPr>
              <a:t> customization, scaling and maintenance to maximize model's utility and security.</a:t>
            </a:r>
          </a:p>
        </p:txBody>
      </p:sp>
      <p:sp>
        <p:nvSpPr>
          <p:cNvPr name="TextBox 36" id="36"/>
          <p:cNvSpPr txBox="true"/>
          <p:nvPr/>
        </p:nvSpPr>
        <p:spPr>
          <a:xfrm rot="0">
            <a:off x="10931015" y="3617117"/>
            <a:ext cx="6144037" cy="5784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Codec Pro"/>
                <a:ea typeface="Codec Pro"/>
                <a:cs typeface="Codec Pro"/>
                <a:sym typeface="Codec Pro"/>
              </a:rPr>
              <a:t>Significant technical expertise to i</a:t>
            </a:r>
            <a:r>
              <a:rPr lang="en-US" sz="1599">
                <a:solidFill>
                  <a:srgbClr val="FFFFFF"/>
                </a:solidFill>
                <a:latin typeface="Codec Pro"/>
                <a:ea typeface="Codec Pro"/>
                <a:cs typeface="Codec Pro"/>
                <a:sym typeface="Codec Pro"/>
              </a:rPr>
              <a:t>mplement tailored security protocols</a:t>
            </a:r>
          </a:p>
        </p:txBody>
      </p:sp>
      <p:sp>
        <p:nvSpPr>
          <p:cNvPr name="TextBox 37" id="37"/>
          <p:cNvSpPr txBox="true"/>
          <p:nvPr/>
        </p:nvSpPr>
        <p:spPr>
          <a:xfrm rot="0">
            <a:off x="1673566" y="2319206"/>
            <a:ext cx="2232770" cy="953135"/>
          </a:xfrm>
          <a:prstGeom prst="rect">
            <a:avLst/>
          </a:prstGeom>
        </p:spPr>
        <p:txBody>
          <a:bodyPr anchor="t" rtlCol="false" tIns="0" lIns="0" bIns="0" rIns="0">
            <a:spAutoFit/>
          </a:bodyPr>
          <a:lstStyle/>
          <a:p>
            <a:pPr algn="ctr">
              <a:lnSpc>
                <a:spcPts val="3640"/>
              </a:lnSpc>
              <a:spcBef>
                <a:spcPct val="0"/>
              </a:spcBef>
            </a:pPr>
            <a:r>
              <a:rPr lang="en-US" sz="2600">
                <a:solidFill>
                  <a:srgbClr val="FFFFFF"/>
                </a:solidFill>
                <a:latin typeface="Codec Pro Bold"/>
                <a:ea typeface="Codec Pro Bold"/>
                <a:cs typeface="Codec Pro Bold"/>
                <a:sym typeface="Codec Pro Bold"/>
              </a:rPr>
              <a:t>E.ON requirements</a:t>
            </a:r>
          </a:p>
        </p:txBody>
      </p:sp>
      <p:sp>
        <p:nvSpPr>
          <p:cNvPr name="TextBox 38" id="38"/>
          <p:cNvSpPr txBox="true"/>
          <p:nvPr/>
        </p:nvSpPr>
        <p:spPr>
          <a:xfrm rot="0">
            <a:off x="10931015" y="6558534"/>
            <a:ext cx="6144037" cy="5784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Codec Pro"/>
                <a:ea typeface="Codec Pro"/>
                <a:cs typeface="Codec Pro"/>
                <a:sym typeface="Codec Pro"/>
              </a:rPr>
              <a:t>Evaluate performance metrics accross different models and select the best ones</a:t>
            </a:r>
          </a:p>
        </p:txBody>
      </p:sp>
      <p:sp>
        <p:nvSpPr>
          <p:cNvPr name="TextBox 39" id="39"/>
          <p:cNvSpPr txBox="true"/>
          <p:nvPr/>
        </p:nvSpPr>
        <p:spPr>
          <a:xfrm rot="0">
            <a:off x="10931015" y="4502952"/>
            <a:ext cx="6144037" cy="5784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Codec Pro"/>
                <a:ea typeface="Codec Pro"/>
                <a:cs typeface="Codec Pro"/>
                <a:sym typeface="Codec Pro"/>
              </a:rPr>
              <a:t>Significant technical expertise on how to integrate with existing systems</a:t>
            </a:r>
          </a:p>
        </p:txBody>
      </p:sp>
      <p:sp>
        <p:nvSpPr>
          <p:cNvPr name="Freeform 40" id="40"/>
          <p:cNvSpPr/>
          <p:nvPr/>
        </p:nvSpPr>
        <p:spPr>
          <a:xfrm flipH="false" flipV="false" rot="0">
            <a:off x="16516779" y="261592"/>
            <a:ext cx="1485042" cy="767108"/>
          </a:xfrm>
          <a:custGeom>
            <a:avLst/>
            <a:gdLst/>
            <a:ahLst/>
            <a:cxnLst/>
            <a:rect r="r" b="b" t="t" l="l"/>
            <a:pathLst>
              <a:path h="767108" w="1485042">
                <a:moveTo>
                  <a:pt x="0" y="0"/>
                </a:moveTo>
                <a:lnTo>
                  <a:pt x="1485042" y="0"/>
                </a:lnTo>
                <a:lnTo>
                  <a:pt x="1485042" y="767108"/>
                </a:lnTo>
                <a:lnTo>
                  <a:pt x="0" y="767108"/>
                </a:lnTo>
                <a:lnTo>
                  <a:pt x="0" y="0"/>
                </a:lnTo>
                <a:close/>
              </a:path>
            </a:pathLst>
          </a:custGeom>
          <a:blipFill>
            <a:blip r:embed="rId11"/>
            <a:stretch>
              <a:fillRect l="0" t="0" r="0" b="0"/>
            </a:stretch>
          </a:blipFill>
        </p:spPr>
      </p:sp>
      <p:sp>
        <p:nvSpPr>
          <p:cNvPr name="TextBox 41" id="41"/>
          <p:cNvSpPr txBox="true"/>
          <p:nvPr/>
        </p:nvSpPr>
        <p:spPr>
          <a:xfrm rot="0">
            <a:off x="1019175" y="9776645"/>
            <a:ext cx="11560150" cy="336550"/>
          </a:xfrm>
          <a:prstGeom prst="rect">
            <a:avLst/>
          </a:prstGeom>
        </p:spPr>
        <p:txBody>
          <a:bodyPr anchor="t" rtlCol="false" tIns="0" lIns="0" bIns="0" rIns="0">
            <a:spAutoFit/>
          </a:bodyPr>
          <a:lstStyle/>
          <a:p>
            <a:pPr algn="l">
              <a:lnSpc>
                <a:spcPts val="1399"/>
              </a:lnSpc>
              <a:spcBef>
                <a:spcPct val="0"/>
              </a:spcBef>
            </a:pPr>
            <a:r>
              <a:rPr lang="en-US" sz="999">
                <a:solidFill>
                  <a:srgbClr val="FFFFFF"/>
                </a:solidFill>
                <a:latin typeface="Open Sans"/>
                <a:ea typeface="Open Sans"/>
                <a:cs typeface="Open Sans"/>
                <a:sym typeface="Open Sans"/>
              </a:rPr>
              <a:t>Source: </a:t>
            </a:r>
            <a:r>
              <a:rPr lang="en-US" sz="999">
                <a:solidFill>
                  <a:srgbClr val="FFFFFF"/>
                </a:solidFill>
                <a:latin typeface="Open Sans"/>
                <a:ea typeface="Open Sans"/>
                <a:cs typeface="Open Sans"/>
                <a:sym typeface="Open Sans"/>
              </a:rPr>
              <a:t>[7] HatchWorks, "Open Source vs Closed LLMs: A Comprehensive Guide," [Online]. Available: https://hatchworks.com/blog/gen-ai/open-source-vs-closed-llms-guide/. [Accessed: Jul. 9, 2024].</a:t>
            </a:r>
          </a:p>
          <a:p>
            <a:pPr algn="l">
              <a:lnSpc>
                <a:spcPts val="1399"/>
              </a:lnSpc>
              <a:spcBef>
                <a:spcPct val="0"/>
              </a:spcBef>
            </a:pPr>
          </a:p>
        </p:txBody>
      </p:sp>
      <p:sp>
        <p:nvSpPr>
          <p:cNvPr name="TextBox 42" id="42"/>
          <p:cNvSpPr txBox="true"/>
          <p:nvPr/>
        </p:nvSpPr>
        <p:spPr>
          <a:xfrm rot="0">
            <a:off x="17735301" y="9677083"/>
            <a:ext cx="138038" cy="387350"/>
          </a:xfrm>
          <a:prstGeom prst="rect">
            <a:avLst/>
          </a:prstGeom>
        </p:spPr>
        <p:txBody>
          <a:bodyPr anchor="t" rtlCol="false" tIns="0" lIns="0" bIns="0" rIns="0">
            <a:spAutoFit/>
          </a:bodyPr>
          <a:lstStyle/>
          <a:p>
            <a:pPr algn="l">
              <a:lnSpc>
                <a:spcPts val="2800"/>
              </a:lnSpc>
              <a:spcBef>
                <a:spcPct val="0"/>
              </a:spcBef>
            </a:pPr>
            <a:r>
              <a:rPr lang="en-US" sz="2000">
                <a:solidFill>
                  <a:srgbClr val="959293"/>
                </a:solidFill>
                <a:latin typeface="Codec Pro"/>
                <a:ea typeface="Codec Pro"/>
                <a:cs typeface="Codec Pro"/>
                <a:sym typeface="Codec Pro"/>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DAGKicIlA6Q</dc:identifier>
  <dcterms:modified xsi:type="dcterms:W3CDTF">2011-08-01T06:04:30Z</dcterms:modified>
  <cp:revision>1</cp:revision>
  <dc:title>Knowledge Extraction with open-source LLMs (E.ON Challenge)</dc:title>
</cp:coreProperties>
</file>